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369" r:id="rId2"/>
    <p:sldId id="370" r:id="rId3"/>
    <p:sldId id="371" r:id="rId4"/>
    <p:sldId id="372" r:id="rId5"/>
    <p:sldId id="373" r:id="rId6"/>
    <p:sldId id="374" r:id="rId7"/>
    <p:sldId id="375" r:id="rId8"/>
    <p:sldId id="388" r:id="rId9"/>
    <p:sldId id="381" r:id="rId10"/>
    <p:sldId id="382" r:id="rId11"/>
    <p:sldId id="383" r:id="rId12"/>
    <p:sldId id="384" r:id="rId13"/>
    <p:sldId id="389" r:id="rId14"/>
    <p:sldId id="385" r:id="rId15"/>
    <p:sldId id="386" r:id="rId16"/>
    <p:sldId id="387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j.buford" initials="b" lastIdx="2" clrIdx="0"/>
  <p:cmAuthor id="1" name="freddy.rios" initials="fr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6D9F1"/>
    <a:srgbClr val="339933"/>
    <a:srgbClr val="006600"/>
    <a:srgbClr val="CCCCCC"/>
    <a:srgbClr val="DCDC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344" autoAdjust="0"/>
    <p:restoredTop sz="93898" autoAdjust="0"/>
  </p:normalViewPr>
  <p:slideViewPr>
    <p:cSldViewPr>
      <p:cViewPr varScale="1">
        <p:scale>
          <a:sx n="82" d="100"/>
          <a:sy n="82" d="100"/>
        </p:scale>
        <p:origin x="65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31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41159E2-FAE6-48B0-9C95-58D43178CBB1}" type="datetimeFigureOut">
              <a:rPr lang="en-US" smtClean="0"/>
              <a:pPr/>
              <a:t>5/31/2022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5B30FF3-EC76-44FA-AAF8-C17D0CFDC9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BC9A6-15CB-49F7-B2C5-3ED3D3A464D6}" type="datetimeFigureOut">
              <a:rPr lang="en-US" smtClean="0"/>
              <a:pPr/>
              <a:t>5/31/2022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2018CBE-C832-4B56-8FDE-0D7F2FE98B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solidFill>
                  <a:srgbClr val="000000"/>
                </a:solidFill>
              </a:rPr>
              <a:t>As of 04 0800 NOV 2011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9AB241-31E3-40BB-A3AD-3FABAA36D459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solidFill>
                  <a:srgbClr val="000000"/>
                </a:solidFill>
              </a:rPr>
              <a:t>As of 04 0800 NOV 2011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9AB241-31E3-40BB-A3AD-3FABAA36D459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69938" y="-7938"/>
            <a:ext cx="7566025" cy="441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7663" y="971550"/>
            <a:ext cx="8448675" cy="560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Line 7"/>
          <p:cNvSpPr>
            <a:spLocks noChangeShapeType="1"/>
          </p:cNvSpPr>
          <p:nvPr userDrawn="1"/>
        </p:nvSpPr>
        <p:spPr bwMode="auto">
          <a:xfrm>
            <a:off x="762000" y="457200"/>
            <a:ext cx="7573963" cy="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Line 8"/>
          <p:cNvSpPr>
            <a:spLocks noChangeShapeType="1"/>
          </p:cNvSpPr>
          <p:nvPr userDrawn="1"/>
        </p:nvSpPr>
        <p:spPr bwMode="auto">
          <a:xfrm>
            <a:off x="762000" y="533400"/>
            <a:ext cx="757396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pic>
        <p:nvPicPr>
          <p:cNvPr id="1031" name="Picture 34" descr="1st Combat Support Brigade (Maneuver Enhancement) Shoulder Sleeve Insignia"/>
          <p:cNvPicPr>
            <a:picLocks noChangeAspect="1" noChangeArrowheads="1"/>
          </p:cNvPicPr>
          <p:nvPr userDrawn="1"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" y="0"/>
            <a:ext cx="47498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Footer Placeholder 4"/>
          <p:cNvSpPr txBox="1">
            <a:spLocks/>
          </p:cNvSpPr>
          <p:nvPr userDrawn="1"/>
        </p:nvSpPr>
        <p:spPr>
          <a:xfrm>
            <a:off x="3125788" y="6616700"/>
            <a:ext cx="2895600" cy="241300"/>
          </a:xfrm>
          <a:prstGeom prst="rect">
            <a:avLst/>
          </a:prstGeom>
        </p:spPr>
        <p:txBody>
          <a:bodyPr anchor="b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rgbClr val="339933"/>
                </a:solidFill>
              </a:rPr>
              <a:t>UNCLASSIFIED/FOUO</a:t>
            </a:r>
            <a:endParaRPr lang="en-US" i="1" dirty="0"/>
          </a:p>
        </p:txBody>
      </p:sp>
      <p:sp>
        <p:nvSpPr>
          <p:cNvPr id="17" name="Footer Placeholder 4"/>
          <p:cNvSpPr txBox="1">
            <a:spLocks/>
          </p:cNvSpPr>
          <p:nvPr userDrawn="1"/>
        </p:nvSpPr>
        <p:spPr>
          <a:xfrm>
            <a:off x="0" y="6616700"/>
            <a:ext cx="2895600" cy="241300"/>
          </a:xfrm>
          <a:prstGeom prst="rect">
            <a:avLst/>
          </a:prstGeom>
        </p:spPr>
        <p:txBody>
          <a:bodyPr anchor="b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i="1" dirty="0" smtClean="0">
                <a:solidFill>
                  <a:schemeClr val="tx1"/>
                </a:solidFill>
              </a:rPr>
              <a:t>1</a:t>
            </a:r>
            <a:r>
              <a:rPr lang="en-US" b="1" i="1" baseline="30000" dirty="0" smtClean="0">
                <a:solidFill>
                  <a:schemeClr val="tx1"/>
                </a:solidFill>
              </a:rPr>
              <a:t>st</a:t>
            </a:r>
            <a:r>
              <a:rPr lang="en-US" i="1" dirty="0" smtClean="0">
                <a:solidFill>
                  <a:schemeClr val="tx1"/>
                </a:solidFill>
              </a:rPr>
              <a:t>: </a:t>
            </a:r>
            <a:r>
              <a:rPr lang="en-US" b="1" i="1" dirty="0" smtClean="0">
                <a:solidFill>
                  <a:schemeClr val="tx1"/>
                </a:solidFill>
              </a:rPr>
              <a:t>M</a:t>
            </a:r>
            <a:r>
              <a:rPr lang="en-US" i="1" dirty="0" smtClean="0">
                <a:solidFill>
                  <a:schemeClr val="tx1"/>
                </a:solidFill>
              </a:rPr>
              <a:t>aking </a:t>
            </a:r>
            <a:r>
              <a:rPr lang="en-US" b="1" i="1" dirty="0" smtClean="0">
                <a:solidFill>
                  <a:schemeClr val="tx1"/>
                </a:solidFill>
              </a:rPr>
              <a:t>E</a:t>
            </a:r>
            <a:r>
              <a:rPr lang="en-US" i="1" dirty="0" smtClean="0">
                <a:solidFill>
                  <a:schemeClr val="tx1"/>
                </a:solidFill>
              </a:rPr>
              <a:t>veryday </a:t>
            </a:r>
            <a:r>
              <a:rPr lang="en-US" b="1" i="1" dirty="0" smtClean="0">
                <a:solidFill>
                  <a:schemeClr val="tx1"/>
                </a:solidFill>
              </a:rPr>
              <a:t>B</a:t>
            </a:r>
            <a:r>
              <a:rPr lang="en-US" i="1" dirty="0" smtClean="0">
                <a:solidFill>
                  <a:schemeClr val="tx1"/>
                </a:solidFill>
              </a:rPr>
              <a:t>etter!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8771782" y="6570046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23C97FAD-A707-4FB7-8035-8F1A37C8A002}" type="slidenum">
              <a:rPr lang="en-US" sz="1200" smtClean="0"/>
              <a:pPr algn="r"/>
              <a:t>‹#›</a:t>
            </a:fld>
            <a:endParaRPr lang="en-US" sz="1200" dirty="0"/>
          </a:p>
        </p:txBody>
      </p:sp>
      <p:pic>
        <p:nvPicPr>
          <p:cNvPr id="11" name="Picture 38" descr="88 SUPPORT BN-DUI"/>
          <p:cNvPicPr>
            <a:picLocks noChangeAspect="1" noChangeArrowheads="1"/>
          </p:cNvPicPr>
          <p:nvPr userDrawn="1"/>
        </p:nvPicPr>
        <p:blipFill>
          <a:blip r:embed="rId6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34400" y="0"/>
            <a:ext cx="609600" cy="630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97" r:id="rId3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title"/>
          </p:nvPr>
        </p:nvSpPr>
        <p:spPr>
          <a:xfrm>
            <a:off x="304800" y="2743200"/>
            <a:ext cx="8610600" cy="1676400"/>
          </a:xfrm>
        </p:spPr>
        <p:txBody>
          <a:bodyPr/>
          <a:lstStyle/>
          <a:p>
            <a:r>
              <a:rPr lang="en-US" sz="3200" b="1" dirty="0" smtClean="0"/>
              <a:t>COMPANY RANGE BRIEF</a:t>
            </a:r>
            <a:br>
              <a:rPr lang="en-US" sz="3200" b="1" dirty="0" smtClean="0"/>
            </a:br>
            <a:r>
              <a:rPr lang="en-US" sz="3200" b="1" dirty="0" smtClean="0"/>
              <a:t>M-240B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/>
              <a:t>FT POLK, RANGE 8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OIC:  </a:t>
            </a:r>
            <a:r>
              <a:rPr lang="en-US" dirty="0" smtClean="0"/>
              <a:t>SFC Clark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NCOIC:  SSG </a:t>
            </a:r>
            <a:r>
              <a:rPr lang="en-US" dirty="0" smtClean="0"/>
              <a:t>Cordero</a:t>
            </a: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dirty="0" smtClean="0"/>
              <a:t>RSO:  SSG </a:t>
            </a:r>
            <a:r>
              <a:rPr lang="en-US" dirty="0" smtClean="0"/>
              <a:t>Rideaux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28-30 May 2013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33400"/>
          </a:xfrm>
        </p:spPr>
        <p:txBody>
          <a:bodyPr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RANGE LAYOUT</a:t>
            </a:r>
            <a:br>
              <a:rPr lang="en-US" b="1" dirty="0" smtClean="0"/>
            </a:br>
            <a:r>
              <a:rPr lang="en-US" b="1" dirty="0" smtClean="0"/>
              <a:t> 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endParaRPr lang="en-US" b="1" dirty="0" smtClean="0"/>
          </a:p>
        </p:txBody>
      </p:sp>
      <p:pic>
        <p:nvPicPr>
          <p:cNvPr id="17412" name="Picture 171"/>
          <p:cNvPicPr>
            <a:picLocks noChangeAspect="1" noChangeArrowheads="1"/>
          </p:cNvPicPr>
          <p:nvPr/>
        </p:nvPicPr>
        <p:blipFill>
          <a:blip r:embed="rId2" cstate="print"/>
          <a:srcRect l="26875" t="34000" r="18750" b="14999"/>
          <a:stretch>
            <a:fillRect/>
          </a:stretch>
        </p:blipFill>
        <p:spPr bwMode="auto">
          <a:xfrm>
            <a:off x="381000" y="838200"/>
            <a:ext cx="8187825" cy="4800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sz="3200" b="1" dirty="0" smtClean="0"/>
              <a:t>PRELIMINARY MARKSMANSHIP INSTRUCTION</a:t>
            </a:r>
          </a:p>
        </p:txBody>
      </p:sp>
      <p:sp>
        <p:nvSpPr>
          <p:cNvPr id="18435" name="Text Box 1030"/>
          <p:cNvSpPr txBox="1">
            <a:spLocks noChangeArrowheads="1"/>
          </p:cNvSpPr>
          <p:nvPr/>
        </p:nvSpPr>
        <p:spPr bwMode="auto">
          <a:xfrm>
            <a:off x="914400" y="1524000"/>
            <a:ext cx="7239000" cy="230832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en-US" dirty="0" smtClean="0"/>
              <a:t>Manipulate </a:t>
            </a:r>
            <a:r>
              <a:rPr lang="en-US" dirty="0"/>
              <a:t>the Trigger, Sight Picture, Immediate Action</a:t>
            </a:r>
          </a:p>
          <a:p>
            <a:pPr>
              <a:buFontTx/>
              <a:buChar char="•"/>
            </a:pPr>
            <a:r>
              <a:rPr lang="en-US" dirty="0"/>
              <a:t>Range Card</a:t>
            </a:r>
          </a:p>
          <a:p>
            <a:pPr>
              <a:buFontTx/>
              <a:buChar char="•"/>
            </a:pPr>
            <a:r>
              <a:rPr lang="en-US" dirty="0"/>
              <a:t>Qualification Tables</a:t>
            </a:r>
          </a:p>
          <a:p>
            <a:pPr>
              <a:buFontTx/>
              <a:buChar char="•"/>
            </a:pPr>
            <a:r>
              <a:rPr lang="en-US" dirty="0"/>
              <a:t>Assembly/Disassembly</a:t>
            </a:r>
          </a:p>
          <a:p>
            <a:pPr>
              <a:buFontTx/>
              <a:buChar char="•"/>
            </a:pPr>
            <a:r>
              <a:rPr lang="en-US" dirty="0"/>
              <a:t>Safe Operating Procedures</a:t>
            </a:r>
            <a:br>
              <a:rPr lang="en-US" dirty="0"/>
            </a:br>
            <a:endParaRPr lang="en-US" dirty="0"/>
          </a:p>
          <a:p>
            <a:pPr>
              <a:buFontTx/>
              <a:buChar char="•"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295400"/>
          </a:xfrm>
          <a:noFill/>
        </p:spPr>
        <p:txBody>
          <a:bodyPr lIns="90488" tIns="44450" rIns="90488" bIns="44450"/>
          <a:lstStyle/>
          <a:p>
            <a:r>
              <a:rPr lang="en-US" b="1" dirty="0" smtClean="0">
                <a:latin typeface="Arial" charset="0"/>
              </a:rPr>
              <a:t>M 240B CONCURRENT TRAINING</a:t>
            </a:r>
            <a:br>
              <a:rPr lang="en-US" b="1" dirty="0" smtClean="0">
                <a:latin typeface="Arial" charset="0"/>
              </a:rPr>
            </a:br>
            <a:r>
              <a:rPr lang="en-US" sz="2400" b="1" dirty="0" smtClean="0">
                <a:latin typeface="Arial" charset="0"/>
              </a:rPr>
              <a:t>PRIMARY INSTRUCTOR:  </a:t>
            </a:r>
            <a:r>
              <a:rPr lang="en-US" sz="2400" b="0" dirty="0" smtClean="0">
                <a:latin typeface="Arial" charset="0"/>
              </a:rPr>
              <a:t>SGT </a:t>
            </a:r>
            <a:r>
              <a:rPr lang="en-US" sz="2400" b="0" dirty="0" err="1" smtClean="0">
                <a:latin typeface="Arial" charset="0"/>
              </a:rPr>
              <a:t>Satriono</a:t>
            </a:r>
            <a:endParaRPr lang="en-US" sz="2400" b="0" u="sng" dirty="0" smtClean="0">
              <a:solidFill>
                <a:srgbClr val="FF0000"/>
              </a:solidFill>
            </a:endParaRPr>
          </a:p>
        </p:txBody>
      </p:sp>
      <p:sp>
        <p:nvSpPr>
          <p:cNvPr id="19459" name="Text Box 7"/>
          <p:cNvSpPr txBox="1">
            <a:spLocks noChangeArrowheads="1"/>
          </p:cNvSpPr>
          <p:nvPr/>
        </p:nvSpPr>
        <p:spPr bwMode="auto">
          <a:xfrm>
            <a:off x="914400" y="1600200"/>
            <a:ext cx="7315200" cy="2678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Concurrent training will consist of: </a:t>
            </a:r>
          </a:p>
          <a:p>
            <a:pPr algn="ctr"/>
            <a:endParaRPr lang="en-US" sz="2400" dirty="0"/>
          </a:p>
          <a:p>
            <a:pPr>
              <a:buFontTx/>
              <a:buChar char="•"/>
            </a:pPr>
            <a:r>
              <a:rPr lang="en-US" sz="2400" dirty="0"/>
              <a:t>M-240B assembly and disassembly</a:t>
            </a:r>
          </a:p>
          <a:p>
            <a:pPr>
              <a:buFontTx/>
              <a:buChar char="•"/>
            </a:pPr>
            <a:r>
              <a:rPr lang="en-US" sz="2400" dirty="0"/>
              <a:t>Proper cleaning techniques for M-240B</a:t>
            </a:r>
          </a:p>
          <a:p>
            <a:pPr>
              <a:buFontTx/>
              <a:buChar char="•"/>
            </a:pPr>
            <a:r>
              <a:rPr lang="en-US" sz="2400" dirty="0"/>
              <a:t>Clearing procedures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66800"/>
            <a:ext cx="9144000" cy="1295400"/>
          </a:xfrm>
          <a:noFill/>
        </p:spPr>
        <p:txBody>
          <a:bodyPr lIns="90488" tIns="44450" rIns="90488" bIns="44450"/>
          <a:lstStyle/>
          <a:p>
            <a:r>
              <a:rPr lang="en-US" b="1" dirty="0" smtClean="0">
                <a:latin typeface="Arial" charset="0"/>
              </a:rPr>
              <a:t>DCRF CONCURRENT TRAINING</a:t>
            </a:r>
            <a:br>
              <a:rPr lang="en-US" b="1" dirty="0" smtClean="0">
                <a:latin typeface="Arial" charset="0"/>
              </a:rPr>
            </a:br>
            <a:r>
              <a:rPr lang="en-US" sz="2400" b="1" dirty="0" smtClean="0">
                <a:latin typeface="Arial" charset="0"/>
              </a:rPr>
              <a:t/>
            </a:r>
            <a:br>
              <a:rPr lang="en-US" sz="2400" b="1" dirty="0" smtClean="0">
                <a:latin typeface="Arial" charset="0"/>
              </a:rPr>
            </a:br>
            <a:r>
              <a:rPr lang="en-US" sz="2400" b="1" dirty="0" smtClean="0">
                <a:latin typeface="Arial" charset="0"/>
              </a:rPr>
              <a:t>PRIMARY INSTRUCTOR DCRF TASK: </a:t>
            </a:r>
            <a:br>
              <a:rPr lang="en-US" sz="2400" b="1" dirty="0" smtClean="0">
                <a:latin typeface="Arial" charset="0"/>
              </a:rPr>
            </a:br>
            <a:r>
              <a:rPr lang="en-US" sz="2400" b="0" dirty="0" smtClean="0">
                <a:latin typeface="Arial" charset="0"/>
              </a:rPr>
              <a:t>SPC Velasquez, SGT Elmore</a:t>
            </a:r>
            <a:br>
              <a:rPr lang="en-US" sz="2400" b="0" dirty="0" smtClean="0">
                <a:latin typeface="Arial" charset="0"/>
              </a:rPr>
            </a:br>
            <a:r>
              <a:rPr lang="en-US" sz="2400" dirty="0" smtClean="0">
                <a:latin typeface="Arial" charset="0"/>
              </a:rPr>
              <a:t/>
            </a:r>
            <a:br>
              <a:rPr lang="en-US" sz="2400" dirty="0" smtClean="0">
                <a:latin typeface="Arial" charset="0"/>
              </a:rPr>
            </a:br>
            <a:endParaRPr lang="en-US" sz="2400" b="1" u="sng" dirty="0" smtClean="0">
              <a:solidFill>
                <a:srgbClr val="FF0000"/>
              </a:solidFill>
            </a:endParaRPr>
          </a:p>
        </p:txBody>
      </p:sp>
      <p:sp>
        <p:nvSpPr>
          <p:cNvPr id="19459" name="Text Box 7"/>
          <p:cNvSpPr txBox="1">
            <a:spLocks noChangeArrowheads="1"/>
          </p:cNvSpPr>
          <p:nvPr/>
        </p:nvSpPr>
        <p:spPr bwMode="auto">
          <a:xfrm>
            <a:off x="914400" y="1600200"/>
            <a:ext cx="73152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914400" y="2667000"/>
            <a:ext cx="7696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Protect yourself from Chemical and Biological (CB) Contamination using your assigned Protective Mask.</a:t>
            </a:r>
            <a:endParaRPr lang="en-US" b="1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09600"/>
          </a:xfrm>
          <a:noFill/>
        </p:spPr>
        <p:txBody>
          <a:bodyPr lIns="90488" tIns="44450" rIns="90488" bIns="44450"/>
          <a:lstStyle/>
          <a:p>
            <a:r>
              <a:rPr lang="en-US" b="1" smtClean="0">
                <a:latin typeface="Arial" charset="0"/>
              </a:rPr>
              <a:t>SERVICE SUPPORT</a:t>
            </a:r>
            <a:endParaRPr lang="en-US" b="1" u="sng" smtClean="0"/>
          </a:p>
        </p:txBody>
      </p:sp>
      <p:sp>
        <p:nvSpPr>
          <p:cNvPr id="20483" name="Text Box 10"/>
          <p:cNvSpPr txBox="1">
            <a:spLocks noChangeArrowheads="1"/>
          </p:cNvSpPr>
          <p:nvPr/>
        </p:nvSpPr>
        <p:spPr bwMode="auto">
          <a:xfrm>
            <a:off x="288925" y="685800"/>
            <a:ext cx="8778875" cy="258532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b="1" dirty="0"/>
              <a:t>CLASS I</a:t>
            </a:r>
            <a:r>
              <a:rPr lang="en-US" dirty="0"/>
              <a:t>: All personnel are responsible for their own </a:t>
            </a:r>
            <a:r>
              <a:rPr lang="en-US" dirty="0" smtClean="0"/>
              <a:t>breakfast and lunch.   </a:t>
            </a:r>
            <a:r>
              <a:rPr lang="en-US" dirty="0"/>
              <a:t>Water will be supplied in five-gallon cans and water buffalo. </a:t>
            </a:r>
          </a:p>
          <a:p>
            <a:r>
              <a:rPr lang="en-US" b="1" dirty="0"/>
              <a:t>CLASS II:</a:t>
            </a:r>
            <a:r>
              <a:rPr lang="en-US" dirty="0"/>
              <a:t>  Range Uniform is ACH, IBA, hearing protection, eye protection, knee and elbow pads and wet weather gear</a:t>
            </a:r>
          </a:p>
          <a:p>
            <a:r>
              <a:rPr lang="en-US" b="1" dirty="0"/>
              <a:t>CLASS III:</a:t>
            </a:r>
            <a:r>
              <a:rPr lang="en-US" dirty="0"/>
              <a:t> All vehicles will be topped off prior to movement to Range 8, CLP on site</a:t>
            </a:r>
          </a:p>
          <a:p>
            <a:r>
              <a:rPr lang="en-US" b="1" dirty="0"/>
              <a:t>CLASS IV, VI, X: </a:t>
            </a:r>
            <a:r>
              <a:rPr lang="en-US" dirty="0"/>
              <a:t>N/A</a:t>
            </a:r>
          </a:p>
          <a:p>
            <a:r>
              <a:rPr lang="en-US" b="1" dirty="0"/>
              <a:t>CLASS V:</a:t>
            </a:r>
            <a:r>
              <a:rPr lang="en-US" dirty="0"/>
              <a:t>  </a:t>
            </a:r>
            <a:r>
              <a:rPr lang="en-US" dirty="0" smtClean="0"/>
              <a:t>9000 </a:t>
            </a:r>
            <a:r>
              <a:rPr lang="en-US" dirty="0"/>
              <a:t>rounds 7.62mm linked</a:t>
            </a:r>
          </a:p>
          <a:p>
            <a:r>
              <a:rPr lang="en-US" b="1" dirty="0"/>
              <a:t>CLASS VIII:</a:t>
            </a:r>
            <a:r>
              <a:rPr lang="en-US" dirty="0"/>
              <a:t> 2 Combat Lifesaver bags</a:t>
            </a:r>
          </a:p>
          <a:p>
            <a:r>
              <a:rPr lang="en-US" b="1" dirty="0"/>
              <a:t>CLASS IX:</a:t>
            </a:r>
            <a:r>
              <a:rPr lang="en-US" dirty="0"/>
              <a:t>  Basic repair parts for M-240B will be provided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33400"/>
          </a:xfrm>
          <a:noFill/>
        </p:spPr>
        <p:txBody>
          <a:bodyPr lIns="90488" tIns="44450" rIns="90488" bIns="44450"/>
          <a:lstStyle/>
          <a:p>
            <a:r>
              <a:rPr lang="en-US" b="1" dirty="0" smtClean="0">
                <a:latin typeface="Arial" charset="0"/>
              </a:rPr>
              <a:t>SUCCESS</a:t>
            </a:r>
            <a:endParaRPr lang="en-US" b="1" u="sng" dirty="0" smtClean="0"/>
          </a:p>
        </p:txBody>
      </p:sp>
      <p:sp>
        <p:nvSpPr>
          <p:cNvPr id="21507" name="Text Box 8"/>
          <p:cNvSpPr txBox="1">
            <a:spLocks noChangeArrowheads="1"/>
          </p:cNvSpPr>
          <p:nvPr/>
        </p:nvSpPr>
        <p:spPr bwMode="auto">
          <a:xfrm>
            <a:off x="228600" y="685800"/>
            <a:ext cx="8610600" cy="1600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Success at this range is defined as qualifying </a:t>
            </a:r>
            <a:r>
              <a:rPr lang="en-US" sz="2800" dirty="0" smtClean="0">
                <a:latin typeface="Arial" charset="0"/>
              </a:rPr>
              <a:t>100% </a:t>
            </a:r>
            <a:r>
              <a:rPr lang="en-US" sz="2800" dirty="0">
                <a:latin typeface="Arial" charset="0"/>
              </a:rPr>
              <a:t>of </a:t>
            </a:r>
            <a:r>
              <a:rPr lang="en-US" sz="2800" dirty="0" smtClean="0">
                <a:latin typeface="Arial" charset="0"/>
              </a:rPr>
              <a:t>41</a:t>
            </a:r>
            <a:r>
              <a:rPr lang="en-US" sz="2800" baseline="30000" dirty="0" smtClean="0">
                <a:latin typeface="Arial" charset="0"/>
              </a:rPr>
              <a:t>st</a:t>
            </a:r>
            <a:r>
              <a:rPr lang="en-US" sz="2800" dirty="0" smtClean="0">
                <a:latin typeface="Arial" charset="0"/>
              </a:rPr>
              <a:t> TC M-240B firers </a:t>
            </a:r>
            <a:r>
              <a:rPr lang="en-US" sz="2800" dirty="0">
                <a:latin typeface="Arial" charset="0"/>
              </a:rPr>
              <a:t>without injury or incident. </a:t>
            </a:r>
          </a:p>
          <a:p>
            <a:pPr algn="ctr">
              <a:spcBef>
                <a:spcPct val="50000"/>
              </a:spcBef>
            </a:pPr>
            <a:endParaRPr lang="en-US" sz="2800" dirty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667000"/>
            <a:ext cx="7772400" cy="1143000"/>
          </a:xfrm>
          <a:noFill/>
        </p:spPr>
        <p:txBody>
          <a:bodyPr lIns="90488" tIns="44450" rIns="90488" bIns="44450"/>
          <a:lstStyle/>
          <a:p>
            <a:r>
              <a:rPr lang="en-US" b="1" dirty="0" smtClean="0">
                <a:latin typeface="Arial" charset="0"/>
              </a:rPr>
              <a:t>M6</a:t>
            </a:r>
            <a:endParaRPr lang="en-US" b="1" u="sng" dirty="0" smtClean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33400"/>
          </a:xfrm>
          <a:noFill/>
        </p:spPr>
        <p:txBody>
          <a:bodyPr lIns="90488" tIns="44450" rIns="90488" bIns="44450"/>
          <a:lstStyle/>
          <a:p>
            <a:r>
              <a:rPr lang="en-US" b="1" dirty="0" smtClean="0">
                <a:latin typeface="Arial" charset="0"/>
              </a:rPr>
              <a:t>OUTLINE</a:t>
            </a:r>
            <a:endParaRPr lang="en-US" b="1" u="sng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685800"/>
            <a:ext cx="7315200" cy="5562600"/>
          </a:xfrm>
          <a:noFill/>
        </p:spPr>
        <p:txBody>
          <a:bodyPr lIns="90488" tIns="44450" rIns="90488" bIns="44450"/>
          <a:lstStyle/>
          <a:p>
            <a:pPr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MISSION</a:t>
            </a:r>
          </a:p>
          <a:p>
            <a:pPr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TASK, CONDITIONS AND STANDARDS</a:t>
            </a:r>
          </a:p>
          <a:p>
            <a:pPr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REFERENCES</a:t>
            </a:r>
          </a:p>
          <a:p>
            <a:pPr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QUALIFICATION</a:t>
            </a:r>
          </a:p>
          <a:p>
            <a:pPr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EXECUTION TIMELINE</a:t>
            </a:r>
          </a:p>
          <a:p>
            <a:pPr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RANGE PERSONNEL</a:t>
            </a:r>
          </a:p>
          <a:p>
            <a:pPr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RANGE LAYOUT</a:t>
            </a:r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000" dirty="0" smtClean="0">
                <a:latin typeface="Arial" charset="0"/>
              </a:rPr>
              <a:t>PRELIMINARY MARKSMANSHIP INSTRUCTION</a:t>
            </a:r>
          </a:p>
          <a:p>
            <a:pPr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CONCURRENT TRAINING</a:t>
            </a:r>
          </a:p>
          <a:p>
            <a:pPr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SERVICE SUPPORT</a:t>
            </a:r>
          </a:p>
          <a:p>
            <a:pPr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RETRAIN</a:t>
            </a:r>
          </a:p>
          <a:p>
            <a:pPr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SUCCESS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33400"/>
          </a:xfrm>
          <a:noFill/>
        </p:spPr>
        <p:txBody>
          <a:bodyPr lIns="90488" tIns="44450" rIns="90488" bIns="44450"/>
          <a:lstStyle/>
          <a:p>
            <a:r>
              <a:rPr lang="en-US" b="1" dirty="0" smtClean="0">
                <a:latin typeface="Arial" charset="0"/>
              </a:rPr>
              <a:t>MISSION</a:t>
            </a:r>
            <a:endParaRPr lang="en-US" b="1" u="sng" dirty="0" smtClean="0"/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914400" y="762000"/>
            <a:ext cx="7620000" cy="2656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just" eaLnBrk="1" hangingPunct="1">
              <a:lnSpc>
                <a:spcPct val="85000"/>
              </a:lnSpc>
            </a:pPr>
            <a:r>
              <a:rPr lang="en-US" sz="2800" dirty="0" smtClean="0"/>
              <a:t>41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TC , </a:t>
            </a:r>
            <a:r>
              <a:rPr lang="en-US" sz="2800" dirty="0"/>
              <a:t>88</a:t>
            </a:r>
            <a:r>
              <a:rPr lang="en-US" sz="2800" baseline="30000" dirty="0"/>
              <a:t>th</a:t>
            </a:r>
            <a:r>
              <a:rPr lang="en-US" sz="2800" dirty="0"/>
              <a:t> BSB, conducts an M240B qualification </a:t>
            </a:r>
            <a:r>
              <a:rPr lang="en-US" sz="2800" dirty="0" smtClean="0"/>
              <a:t>range and DCRF focused Concurrent Training at </a:t>
            </a:r>
            <a:r>
              <a:rPr lang="en-US" sz="2800" dirty="0"/>
              <a:t>Range 8 from </a:t>
            </a:r>
            <a:r>
              <a:rPr lang="en-US" sz="2800" dirty="0" smtClean="0"/>
              <a:t>28FEB13 </a:t>
            </a:r>
            <a:r>
              <a:rPr lang="en-US" sz="2800" dirty="0"/>
              <a:t>to </a:t>
            </a:r>
            <a:r>
              <a:rPr lang="en-US" sz="2800" dirty="0" smtClean="0"/>
              <a:t>30MAY13 </a:t>
            </a:r>
            <a:r>
              <a:rPr lang="en-US" sz="2800" dirty="0"/>
              <a:t>IOT check the serviceability of weapons, qualify select firers on their assigned weapon system and </a:t>
            </a:r>
            <a:r>
              <a:rPr lang="en-US" sz="2800" dirty="0" smtClean="0"/>
              <a:t>sustain GRF </a:t>
            </a:r>
            <a:r>
              <a:rPr lang="en-US" sz="2800" dirty="0"/>
              <a:t>combat readiness of the </a:t>
            </a:r>
            <a:r>
              <a:rPr lang="en-US" sz="2800" dirty="0" smtClean="0"/>
              <a:t>41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TC.</a:t>
            </a:r>
            <a:endParaRPr lang="en-US" sz="2800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33400"/>
          </a:xfrm>
          <a:noFill/>
        </p:spPr>
        <p:txBody>
          <a:bodyPr lIns="90488" tIns="44450" rIns="90488" bIns="44450"/>
          <a:lstStyle/>
          <a:p>
            <a:r>
              <a:rPr lang="en-US" sz="3200" b="1" dirty="0" smtClean="0">
                <a:latin typeface="Arial" charset="0"/>
              </a:rPr>
              <a:t>TASK, CONDITIONS AND STANDARDS</a:t>
            </a:r>
            <a:endParaRPr lang="en-US" sz="3200" b="1" u="sng" dirty="0" smtClean="0"/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304800" y="685800"/>
            <a:ext cx="8534400" cy="2031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b="1" dirty="0">
                <a:latin typeface="Arial" charset="0"/>
              </a:rPr>
              <a:t>TASK:</a:t>
            </a:r>
            <a:r>
              <a:rPr lang="en-US" dirty="0">
                <a:latin typeface="Arial" charset="0"/>
              </a:rPr>
              <a:t>  Conduct Basic Marksmanship Training and </a:t>
            </a:r>
            <a:r>
              <a:rPr lang="en-US" dirty="0" smtClean="0">
                <a:latin typeface="Arial" charset="0"/>
              </a:rPr>
              <a:t>Qualification </a:t>
            </a:r>
            <a:r>
              <a:rPr lang="en-US" dirty="0">
                <a:latin typeface="Arial" charset="0"/>
              </a:rPr>
              <a:t>with the M240B Weapons System</a:t>
            </a:r>
          </a:p>
          <a:p>
            <a:endParaRPr lang="en-US" b="1" dirty="0">
              <a:latin typeface="Arial" charset="0"/>
            </a:endParaRPr>
          </a:p>
          <a:p>
            <a:r>
              <a:rPr lang="en-US" b="1" dirty="0">
                <a:latin typeface="Arial" charset="0"/>
              </a:rPr>
              <a:t>CONDITION: </a:t>
            </a:r>
            <a:r>
              <a:rPr lang="en-US" dirty="0">
                <a:latin typeface="Arial" charset="0"/>
              </a:rPr>
              <a:t>Qualify with Individually Assigned Weapon On pop up targets in ACH, IBA, earplugs, gloves, protective eyewear, and camel back/canteens</a:t>
            </a:r>
          </a:p>
          <a:p>
            <a:endParaRPr lang="en-US" dirty="0">
              <a:latin typeface="Arial" charset="0"/>
            </a:endParaRPr>
          </a:p>
          <a:p>
            <a:r>
              <a:rPr lang="en-US" b="1" dirty="0">
                <a:latin typeface="Arial" charset="0"/>
              </a:rPr>
              <a:t>STANDARDS:</a:t>
            </a:r>
            <a:r>
              <a:rPr lang="en-US" dirty="0">
                <a:latin typeface="Arial" charset="0"/>
              </a:rPr>
              <a:t>  IAW FM 3-22.68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33400"/>
          </a:xfrm>
          <a:noFill/>
        </p:spPr>
        <p:txBody>
          <a:bodyPr lIns="90488" tIns="44450" rIns="90488" bIns="44450"/>
          <a:lstStyle/>
          <a:p>
            <a:r>
              <a:rPr lang="en-US" b="1" dirty="0" smtClean="0">
                <a:latin typeface="Arial" charset="0"/>
              </a:rPr>
              <a:t>REFERENCES</a:t>
            </a:r>
            <a:endParaRPr lang="en-US" b="1" u="sng" dirty="0" smtClean="0"/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228600" y="685800"/>
            <a:ext cx="8610600" cy="3046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marL="457200" indent="-457200"/>
            <a:endParaRPr lang="en-US" sz="2400" dirty="0"/>
          </a:p>
          <a:p>
            <a:pPr marL="457200" indent="-457200">
              <a:buFontTx/>
              <a:buAutoNum type="arabicPeriod"/>
            </a:pPr>
            <a:r>
              <a:rPr lang="en-US" sz="2400" dirty="0"/>
              <a:t>  Map, Ft. Polk Series V785S, Edition 1-DMA, 1:50,000</a:t>
            </a:r>
            <a:br>
              <a:rPr lang="en-US" sz="2400" dirty="0"/>
            </a:br>
            <a:endParaRPr lang="en-US" sz="2400" dirty="0"/>
          </a:p>
          <a:p>
            <a:pPr marL="457200" indent="-457200">
              <a:buFontTx/>
              <a:buAutoNum type="arabicPeriod"/>
            </a:pPr>
            <a:r>
              <a:rPr lang="en-US" sz="2400" dirty="0"/>
              <a:t>  FM 3-22.68 Crew Served Weapons</a:t>
            </a:r>
            <a:br>
              <a:rPr lang="en-US" sz="2400" dirty="0"/>
            </a:br>
            <a:endParaRPr lang="en-US" sz="2400" dirty="0"/>
          </a:p>
          <a:p>
            <a:pPr marL="457200" indent="-457200">
              <a:buFontTx/>
              <a:buAutoNum type="arabicPeriod"/>
            </a:pPr>
            <a:r>
              <a:rPr lang="en-US" sz="2400" dirty="0"/>
              <a:t>  JRTC &amp; FP Supplement to FORSCOM </a:t>
            </a:r>
            <a:r>
              <a:rPr lang="en-US" sz="2400" dirty="0" err="1"/>
              <a:t>Reg</a:t>
            </a:r>
            <a:r>
              <a:rPr lang="en-US" sz="2400" dirty="0"/>
              <a:t> 385-1</a:t>
            </a:r>
            <a:br>
              <a:rPr lang="en-US" sz="2400" dirty="0"/>
            </a:br>
            <a:endParaRPr lang="en-US" sz="2400" dirty="0"/>
          </a:p>
          <a:p>
            <a:pPr marL="457200" indent="-457200">
              <a:buFontTx/>
              <a:buAutoNum type="arabicPeriod"/>
            </a:pPr>
            <a:r>
              <a:rPr lang="en-US" sz="2400" dirty="0"/>
              <a:t>  FM 5-19 Composite Risk Management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33400"/>
          </a:xfrm>
          <a:noFill/>
        </p:spPr>
        <p:txBody>
          <a:bodyPr lIns="90488" tIns="44450" rIns="90488" bIns="44450"/>
          <a:lstStyle/>
          <a:p>
            <a:r>
              <a:rPr lang="en-US" b="1" dirty="0" smtClean="0">
                <a:latin typeface="Arial" charset="0"/>
              </a:rPr>
              <a:t>QUALIFICATION</a:t>
            </a:r>
            <a:endParaRPr lang="en-US" b="1" u="sng" dirty="0" smtClean="0"/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228600" y="685800"/>
            <a:ext cx="8686800" cy="403187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Arial" charset="0"/>
              </a:rPr>
              <a:t>	</a:t>
            </a:r>
            <a:endParaRPr lang="en-US" sz="2400" dirty="0" smtClean="0">
              <a:latin typeface="Arial" charset="0"/>
            </a:endParaRPr>
          </a:p>
          <a:p>
            <a:pPr>
              <a:buFontTx/>
              <a:buChar char="•"/>
            </a:pPr>
            <a:endParaRPr lang="en-US" sz="2400" dirty="0" smtClean="0">
              <a:latin typeface="Arial" charset="0"/>
            </a:endParaRPr>
          </a:p>
          <a:p>
            <a:pPr>
              <a:buFontTx/>
              <a:buChar char="•"/>
            </a:pPr>
            <a:r>
              <a:rPr lang="en-US" sz="2400" dirty="0" smtClean="0">
                <a:latin typeface="Arial" charset="0"/>
              </a:rPr>
              <a:t>TABLE </a:t>
            </a:r>
            <a:r>
              <a:rPr lang="en-US" sz="2400" dirty="0">
                <a:latin typeface="Arial" charset="0"/>
              </a:rPr>
              <a:t>I		108 </a:t>
            </a:r>
            <a:r>
              <a:rPr lang="en-US" sz="2400" dirty="0" smtClean="0">
                <a:latin typeface="Arial" charset="0"/>
              </a:rPr>
              <a:t>RDS (12 Zero)</a:t>
            </a:r>
            <a:r>
              <a:rPr lang="en-US" sz="2400" dirty="0">
                <a:latin typeface="Arial" charset="0"/>
              </a:rPr>
              <a:t>				</a:t>
            </a:r>
          </a:p>
          <a:p>
            <a:endParaRPr lang="en-US" sz="2400" dirty="0">
              <a:latin typeface="Arial" charset="0"/>
            </a:endParaRPr>
          </a:p>
          <a:p>
            <a:pPr>
              <a:buFontTx/>
              <a:buChar char="•"/>
            </a:pPr>
            <a:r>
              <a:rPr lang="en-US" sz="2400" dirty="0">
                <a:latin typeface="Arial" charset="0"/>
              </a:rPr>
              <a:t>TABLE II 	  	144 </a:t>
            </a:r>
            <a:r>
              <a:rPr lang="en-US" sz="2400" dirty="0" smtClean="0">
                <a:latin typeface="Arial" charset="0"/>
              </a:rPr>
              <a:t>RDS </a:t>
            </a:r>
            <a:endParaRPr lang="en-US" sz="2400" dirty="0">
              <a:latin typeface="Arial" charset="0"/>
            </a:endParaRPr>
          </a:p>
          <a:p>
            <a:pPr>
              <a:buFontTx/>
              <a:buChar char="•"/>
            </a:pPr>
            <a:endParaRPr lang="en-US" sz="2400" dirty="0">
              <a:latin typeface="Arial" charset="0"/>
            </a:endParaRPr>
          </a:p>
          <a:p>
            <a:pPr>
              <a:buFontTx/>
              <a:buChar char="•"/>
            </a:pPr>
            <a:r>
              <a:rPr lang="en-US" sz="2400" dirty="0">
                <a:latin typeface="Arial" charset="0"/>
              </a:rPr>
              <a:t>TOTAL		252 RDS</a:t>
            </a:r>
            <a:endParaRPr lang="en-US" sz="1400" dirty="0">
              <a:latin typeface="Arial" charset="0"/>
            </a:endParaRPr>
          </a:p>
          <a:p>
            <a:endParaRPr lang="en-US" sz="1400" dirty="0">
              <a:latin typeface="Arial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1600" b="1" dirty="0">
                <a:latin typeface="Arial" charset="0"/>
              </a:rPr>
              <a:t>  252 Rounds Per Soldier</a:t>
            </a:r>
          </a:p>
          <a:p>
            <a:pPr>
              <a:buFont typeface="Wingdings" pitchFamily="2" charset="2"/>
              <a:buChar char="ü"/>
            </a:pPr>
            <a:r>
              <a:rPr lang="en-US" sz="1600" b="1" dirty="0">
                <a:latin typeface="Arial" charset="0"/>
              </a:rPr>
              <a:t>  </a:t>
            </a:r>
            <a:r>
              <a:rPr lang="en-US" sz="1600" b="1" dirty="0" smtClean="0">
                <a:latin typeface="Arial" charset="0"/>
              </a:rPr>
              <a:t>9000 </a:t>
            </a:r>
            <a:r>
              <a:rPr lang="en-US" sz="1600" b="1" dirty="0">
                <a:latin typeface="Arial" charset="0"/>
              </a:rPr>
              <a:t>Rounds </a:t>
            </a:r>
            <a:r>
              <a:rPr lang="en-US" sz="1600" b="1" dirty="0" smtClean="0">
                <a:latin typeface="Arial" charset="0"/>
              </a:rPr>
              <a:t>issued ( 35 Soldiers)</a:t>
            </a:r>
            <a:endParaRPr lang="en-US" sz="1600" b="1" dirty="0">
              <a:latin typeface="Arial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1600" b="1" dirty="0">
                <a:latin typeface="Arial" charset="0"/>
              </a:rPr>
              <a:t>  </a:t>
            </a:r>
            <a:r>
              <a:rPr lang="en-US" sz="1600" b="1" dirty="0" smtClean="0">
                <a:latin typeface="Arial" charset="0"/>
              </a:rPr>
              <a:t>20 Firers</a:t>
            </a:r>
          </a:p>
          <a:p>
            <a:pPr>
              <a:buFont typeface="Wingdings" pitchFamily="2" charset="2"/>
              <a:buChar char="ü"/>
            </a:pPr>
            <a:r>
              <a:rPr lang="en-US" sz="1600" b="1" dirty="0" smtClean="0">
                <a:latin typeface="Arial" charset="0"/>
              </a:rPr>
              <a:t>  Table I &amp; II (139-156 Second Class, 157-185 First Class, 186-212 Expert)</a:t>
            </a:r>
            <a:endParaRPr lang="en-US" sz="1600" b="1" dirty="0">
              <a:latin typeface="Arial" charset="0"/>
            </a:endParaRPr>
          </a:p>
          <a:p>
            <a:pPr>
              <a:buFontTx/>
              <a:buChar char="•"/>
            </a:pPr>
            <a:endParaRPr lang="en-US" sz="1600" b="1" dirty="0">
              <a:latin typeface="Arial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457200"/>
          </a:xfrm>
          <a:noFill/>
        </p:spPr>
        <p:txBody>
          <a:bodyPr lIns="90488" tIns="44450" rIns="90488" bIns="44450"/>
          <a:lstStyle/>
          <a:p>
            <a:r>
              <a:rPr lang="en-US" sz="3600" b="1" dirty="0" smtClean="0">
                <a:latin typeface="Arial" charset="0"/>
              </a:rPr>
              <a:t>EXECUTION TIMELINE (Detail)</a:t>
            </a:r>
            <a:endParaRPr lang="en-US" b="1" u="sng" dirty="0" smtClean="0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0" y="2590800"/>
            <a:ext cx="99060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1800">
                <a:latin typeface="Arial" charset="0"/>
              </a:rPr>
              <a:t>		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228600" y="685800"/>
            <a:ext cx="8610600" cy="37856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1600" b="1" dirty="0"/>
              <a:t>Date/Time</a:t>
            </a:r>
            <a:r>
              <a:rPr lang="en-US" sz="1600" dirty="0"/>
              <a:t>			</a:t>
            </a:r>
            <a:r>
              <a:rPr lang="en-US" sz="1600" b="1" dirty="0"/>
              <a:t>Activity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smtClean="0"/>
              <a:t>21MAY13</a:t>
            </a:r>
            <a:r>
              <a:rPr lang="en-US" sz="1600" dirty="0"/>
              <a:t>			</a:t>
            </a:r>
            <a:r>
              <a:rPr lang="en-US" sz="1600" dirty="0" smtClean="0"/>
              <a:t>                 Brief Battalion Commander</a:t>
            </a:r>
            <a:r>
              <a:rPr lang="en-US" sz="1600" dirty="0"/>
              <a:t/>
            </a:r>
            <a:br>
              <a:rPr lang="en-US" sz="1600" dirty="0"/>
            </a:br>
            <a:endParaRPr lang="en-US" sz="1600" dirty="0" smtClean="0"/>
          </a:p>
          <a:p>
            <a:r>
              <a:rPr lang="en-US" sz="1600" dirty="0" smtClean="0"/>
              <a:t>20-23MAY13</a:t>
            </a:r>
            <a:r>
              <a:rPr lang="en-US" sz="1600" dirty="0"/>
              <a:t>			</a:t>
            </a:r>
            <a:r>
              <a:rPr lang="en-US" sz="1600" dirty="0" smtClean="0"/>
              <a:t>PMI/ EST 2000</a:t>
            </a:r>
          </a:p>
          <a:p>
            <a:endParaRPr lang="en-US" sz="1600" dirty="0" smtClean="0"/>
          </a:p>
          <a:p>
            <a:r>
              <a:rPr lang="en-US" sz="1600" dirty="0" smtClean="0"/>
              <a:t>28-30MAY13			Daily Range Operations</a:t>
            </a:r>
          </a:p>
          <a:p>
            <a:endParaRPr lang="en-US" sz="1600" dirty="0" smtClean="0"/>
          </a:p>
          <a:p>
            <a:r>
              <a:rPr lang="en-US" sz="1600" dirty="0" smtClean="0"/>
              <a:t>0530 (Daily)</a:t>
            </a:r>
            <a:r>
              <a:rPr lang="en-US" sz="1600" dirty="0"/>
              <a:t>			Accountability formation </a:t>
            </a:r>
            <a:r>
              <a:rPr lang="en-US" sz="1600" dirty="0" smtClean="0"/>
              <a:t>(Company)</a:t>
            </a:r>
          </a:p>
          <a:p>
            <a:r>
              <a:rPr lang="en-US" sz="1600" dirty="0" smtClean="0"/>
              <a:t>0600 (Daily)			Weapons/Ammo Draw (Company)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smtClean="0"/>
              <a:t>0630-0730 (Daily)			Breakfast                                                           </a:t>
            </a:r>
            <a:r>
              <a:rPr lang="en-US" sz="1600" dirty="0"/>
              <a:t>	</a:t>
            </a:r>
            <a:br>
              <a:rPr lang="en-US" sz="1600" dirty="0"/>
            </a:br>
            <a:r>
              <a:rPr lang="en-US" sz="1600" dirty="0" smtClean="0"/>
              <a:t>0730 (Daily)                                      </a:t>
            </a:r>
            <a:r>
              <a:rPr lang="en-US" sz="1600" dirty="0"/>
              <a:t>	Range detail departs for </a:t>
            </a:r>
            <a:r>
              <a:rPr lang="en-US" sz="1600" dirty="0" smtClean="0"/>
              <a:t>Range 8</a:t>
            </a:r>
          </a:p>
          <a:p>
            <a:r>
              <a:rPr lang="en-US" sz="1600" dirty="0" smtClean="0"/>
              <a:t>0800 (Daily)			Range Goes Hot</a:t>
            </a:r>
          </a:p>
          <a:p>
            <a:r>
              <a:rPr lang="en-US" sz="1600" dirty="0" smtClean="0"/>
              <a:t>1700 (Daily)  			Range Goes Cold</a:t>
            </a:r>
          </a:p>
          <a:p>
            <a:r>
              <a:rPr lang="en-US" sz="1600" dirty="0" smtClean="0"/>
              <a:t>1700-1800 (Daily)			Clear Range/ AAR/ Return to Garrison</a:t>
            </a:r>
          </a:p>
          <a:p>
            <a:r>
              <a:rPr lang="en-US" sz="1600" dirty="0" smtClean="0"/>
              <a:t>1830 (Daily)			Close-out report sent to BN S-3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457200"/>
          </a:xfrm>
          <a:noFill/>
        </p:spPr>
        <p:txBody>
          <a:bodyPr lIns="90488" tIns="44450" rIns="90488" bIns="44450"/>
          <a:lstStyle/>
          <a:p>
            <a:r>
              <a:rPr lang="en-US" sz="3600" b="1" dirty="0" smtClean="0">
                <a:latin typeface="Arial" charset="0"/>
              </a:rPr>
              <a:t>EXECUTION TIMELINE (Firers)</a:t>
            </a:r>
            <a:endParaRPr lang="en-US" b="1" u="sng" dirty="0" smtClean="0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0" y="2590800"/>
            <a:ext cx="99060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1800">
                <a:latin typeface="Arial" charset="0"/>
              </a:rPr>
              <a:t>		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228600" y="685800"/>
            <a:ext cx="8610600" cy="156966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1600" b="1" dirty="0"/>
              <a:t>Date/Time</a:t>
            </a:r>
            <a:r>
              <a:rPr lang="en-US" sz="1600" dirty="0"/>
              <a:t>			</a:t>
            </a:r>
            <a:r>
              <a:rPr lang="en-US" sz="1600" b="1" dirty="0"/>
              <a:t>Activity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smtClean="0"/>
              <a:t>0630 (Daily)			First Formation</a:t>
            </a:r>
          </a:p>
          <a:p>
            <a:r>
              <a:rPr lang="en-US" sz="1600" dirty="0" smtClean="0"/>
              <a:t>0630-0810 (Daily)			</a:t>
            </a:r>
            <a:r>
              <a:rPr lang="en-US" sz="1600" dirty="0" err="1" smtClean="0"/>
              <a:t>Breakfeast</a:t>
            </a:r>
            <a:endParaRPr lang="en-US" sz="1600" dirty="0" smtClean="0"/>
          </a:p>
          <a:p>
            <a:r>
              <a:rPr lang="en-US" sz="1600" dirty="0" smtClean="0"/>
              <a:t>00815 (Daily)			Formation</a:t>
            </a:r>
          </a:p>
          <a:p>
            <a:r>
              <a:rPr lang="en-US" sz="1600" dirty="0" smtClean="0"/>
              <a:t>0830 (Daily) 			SP to Range</a:t>
            </a:r>
          </a:p>
          <a:p>
            <a:r>
              <a:rPr lang="en-US" sz="1600" dirty="0" smtClean="0"/>
              <a:t>NLT 0900-UTC			Qualify on M240B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33400"/>
          </a:xfrm>
          <a:noFill/>
        </p:spPr>
        <p:txBody>
          <a:bodyPr lIns="90488" tIns="44450" rIns="90488" bIns="44450"/>
          <a:lstStyle/>
          <a:p>
            <a:r>
              <a:rPr lang="en-US" sz="4000" b="1" dirty="0" smtClean="0">
                <a:latin typeface="Arial" charset="0"/>
              </a:rPr>
              <a:t>RANGE PERSONNEL</a:t>
            </a:r>
            <a:endParaRPr lang="en-US" b="1" u="sng" dirty="0" smtClean="0"/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914400" y="685800"/>
            <a:ext cx="7696200" cy="475514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1900" b="1" dirty="0"/>
              <a:t>OIC:  </a:t>
            </a:r>
            <a:r>
              <a:rPr lang="en-US" sz="1900" dirty="0" smtClean="0"/>
              <a:t>SFC Clark</a:t>
            </a:r>
            <a:r>
              <a:rPr lang="en-US" sz="1900" b="1" dirty="0"/>
              <a:t>	</a:t>
            </a:r>
          </a:p>
          <a:p>
            <a:r>
              <a:rPr lang="en-US" sz="1900" b="1" dirty="0"/>
              <a:t>NCOIC:  </a:t>
            </a:r>
            <a:r>
              <a:rPr lang="en-US" sz="1900" dirty="0"/>
              <a:t>SSG </a:t>
            </a:r>
            <a:r>
              <a:rPr lang="en-US" sz="1900" dirty="0" smtClean="0"/>
              <a:t>Cordero</a:t>
            </a:r>
            <a:endParaRPr lang="en-US" sz="1900" dirty="0"/>
          </a:p>
          <a:p>
            <a:r>
              <a:rPr lang="en-US" sz="1900" b="1" dirty="0"/>
              <a:t>RSO:  </a:t>
            </a:r>
            <a:r>
              <a:rPr lang="en-US" sz="1900" dirty="0"/>
              <a:t>SSG </a:t>
            </a:r>
            <a:r>
              <a:rPr lang="en-US" sz="1900" dirty="0" smtClean="0"/>
              <a:t>Rideaux</a:t>
            </a:r>
            <a:endParaRPr lang="en-US" sz="1900" b="1" dirty="0"/>
          </a:p>
          <a:p>
            <a:r>
              <a:rPr lang="en-US" sz="1900" b="1" dirty="0"/>
              <a:t>Tower NCO: </a:t>
            </a:r>
            <a:r>
              <a:rPr lang="en-US" sz="1900" dirty="0" smtClean="0"/>
              <a:t>SGT Harmon </a:t>
            </a:r>
            <a:r>
              <a:rPr lang="en-US" sz="1900" b="1" dirty="0"/>
              <a:t>	</a:t>
            </a:r>
          </a:p>
          <a:p>
            <a:r>
              <a:rPr lang="en-US" sz="1900" b="1" dirty="0"/>
              <a:t>Ammunition NCO</a:t>
            </a:r>
            <a:r>
              <a:rPr lang="en-US" sz="1900" b="1" dirty="0" smtClean="0"/>
              <a:t>: </a:t>
            </a:r>
            <a:r>
              <a:rPr lang="en-US" sz="1900" dirty="0" smtClean="0"/>
              <a:t>SGT Adams</a:t>
            </a:r>
            <a:endParaRPr lang="en-US" sz="1900" dirty="0"/>
          </a:p>
          <a:p>
            <a:r>
              <a:rPr lang="en-US" sz="1900" b="1" dirty="0"/>
              <a:t>Ammo Detail</a:t>
            </a:r>
            <a:r>
              <a:rPr lang="en-US" sz="1900" b="1" dirty="0" smtClean="0"/>
              <a:t>: </a:t>
            </a:r>
            <a:r>
              <a:rPr lang="en-US" sz="1900" dirty="0" smtClean="0"/>
              <a:t>SPC Jones, SPC Hire</a:t>
            </a:r>
            <a:endParaRPr lang="en-US" sz="1900" dirty="0"/>
          </a:p>
          <a:p>
            <a:r>
              <a:rPr lang="en-US" sz="1900" b="1" dirty="0"/>
              <a:t>RTO: </a:t>
            </a:r>
            <a:r>
              <a:rPr lang="en-US" sz="1900" b="1" dirty="0" smtClean="0"/>
              <a:t> </a:t>
            </a:r>
            <a:r>
              <a:rPr lang="en-US" sz="1900" dirty="0" smtClean="0"/>
              <a:t>SPC </a:t>
            </a:r>
            <a:r>
              <a:rPr lang="en-US" sz="1900" dirty="0" err="1" smtClean="0"/>
              <a:t>Monjue</a:t>
            </a:r>
            <a:r>
              <a:rPr lang="en-US" sz="1900" dirty="0" smtClean="0"/>
              <a:t> </a:t>
            </a:r>
            <a:r>
              <a:rPr lang="en-US" sz="1900" b="1" dirty="0"/>
              <a:t>	</a:t>
            </a:r>
          </a:p>
          <a:p>
            <a:r>
              <a:rPr lang="en-US" sz="1900" b="1" dirty="0"/>
              <a:t>CLS</a:t>
            </a:r>
            <a:r>
              <a:rPr lang="en-US" sz="1900" b="1" dirty="0" smtClean="0"/>
              <a:t>: </a:t>
            </a:r>
            <a:r>
              <a:rPr lang="en-US" sz="1900" dirty="0" smtClean="0"/>
              <a:t>SPC Rosas, SGT </a:t>
            </a:r>
            <a:r>
              <a:rPr lang="en-US" sz="1900" dirty="0" err="1" smtClean="0"/>
              <a:t>Karkee</a:t>
            </a:r>
            <a:endParaRPr lang="en-US" sz="1900" dirty="0"/>
          </a:p>
          <a:p>
            <a:r>
              <a:rPr lang="en-US" sz="1900" b="1" dirty="0" smtClean="0"/>
              <a:t>Safeties: </a:t>
            </a:r>
            <a:r>
              <a:rPr lang="en-US" sz="1900" dirty="0" smtClean="0"/>
              <a:t>SSG Henry, SGT Hawkins, SGT Bonillo</a:t>
            </a:r>
            <a:endParaRPr lang="en-US" sz="1900" dirty="0"/>
          </a:p>
          <a:p>
            <a:r>
              <a:rPr lang="en-US" sz="1900" b="1" dirty="0" smtClean="0"/>
              <a:t>Gate </a:t>
            </a:r>
            <a:r>
              <a:rPr lang="en-US" sz="1900" b="1" dirty="0"/>
              <a:t>Guards: </a:t>
            </a:r>
            <a:r>
              <a:rPr lang="en-US" sz="1900" dirty="0" smtClean="0"/>
              <a:t>SPC Dukes, SPC Keys </a:t>
            </a:r>
            <a:endParaRPr lang="en-US" sz="1900" dirty="0"/>
          </a:p>
          <a:p>
            <a:r>
              <a:rPr lang="en-US" sz="1900" b="1" dirty="0"/>
              <a:t>Concurrent Trainer:  </a:t>
            </a:r>
            <a:r>
              <a:rPr lang="en-US" sz="1900" dirty="0" smtClean="0"/>
              <a:t>SGT </a:t>
            </a:r>
            <a:r>
              <a:rPr lang="en-US" sz="1900" dirty="0" err="1" smtClean="0"/>
              <a:t>Satriano</a:t>
            </a:r>
            <a:endParaRPr lang="en-US" sz="1900" dirty="0" smtClean="0"/>
          </a:p>
          <a:p>
            <a:r>
              <a:rPr lang="en-US" sz="1900" b="1" dirty="0" smtClean="0"/>
              <a:t>DCRF Concurrent Trainer: </a:t>
            </a:r>
            <a:r>
              <a:rPr lang="en-US" sz="1900" dirty="0" smtClean="0"/>
              <a:t>SPC Velasquez, SGT Elmore</a:t>
            </a:r>
            <a:endParaRPr lang="en-US" sz="1900" dirty="0"/>
          </a:p>
          <a:p>
            <a:r>
              <a:rPr lang="en-US" sz="1900" b="1" dirty="0" err="1"/>
              <a:t>Armorer</a:t>
            </a:r>
            <a:r>
              <a:rPr lang="en-US" sz="1900" b="1" dirty="0"/>
              <a:t>:  </a:t>
            </a:r>
            <a:r>
              <a:rPr lang="en-US" sz="1900" dirty="0" smtClean="0"/>
              <a:t>SPC Reins</a:t>
            </a:r>
            <a:endParaRPr lang="en-US" sz="1900" dirty="0"/>
          </a:p>
          <a:p>
            <a:r>
              <a:rPr lang="en-US" sz="1900" b="1" dirty="0"/>
              <a:t>PMI </a:t>
            </a:r>
            <a:r>
              <a:rPr lang="en-US" sz="1900" b="1" dirty="0" err="1"/>
              <a:t>Intructor</a:t>
            </a:r>
            <a:r>
              <a:rPr lang="en-US" sz="1900" b="1" dirty="0"/>
              <a:t>: </a:t>
            </a:r>
            <a:r>
              <a:rPr lang="en-US" sz="1900" dirty="0" smtClean="0"/>
              <a:t>SGT Dixon</a:t>
            </a:r>
            <a:endParaRPr lang="en-US" sz="1900" dirty="0">
              <a:latin typeface="Arial" charset="0"/>
            </a:endParaRPr>
          </a:p>
          <a:p>
            <a:endParaRPr lang="en-US" sz="1900" dirty="0">
              <a:latin typeface="Arial" charset="0"/>
            </a:endParaRPr>
          </a:p>
          <a:p>
            <a:endParaRPr lang="en-US" dirty="0">
              <a:latin typeface="Arial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1_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9696</TotalTime>
  <Words>741</Words>
  <Application>Microsoft Office PowerPoint</Application>
  <PresentationFormat>On-screen Show (4:3)</PresentationFormat>
  <Paragraphs>102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1_Office Theme</vt:lpstr>
      <vt:lpstr>COMPANY RANGE BRIEF M-240B FT POLK, RANGE 8  OIC:  SFC Clark NCOIC:  SSG Cordero  RSO:  SSG Rideaux  28-30 May 2013</vt:lpstr>
      <vt:lpstr>OUTLINE</vt:lpstr>
      <vt:lpstr>MISSION</vt:lpstr>
      <vt:lpstr>TASK, CONDITIONS AND STANDARDS</vt:lpstr>
      <vt:lpstr>REFERENCES</vt:lpstr>
      <vt:lpstr>QUALIFICATION</vt:lpstr>
      <vt:lpstr>EXECUTION TIMELINE (Detail)</vt:lpstr>
      <vt:lpstr>EXECUTION TIMELINE (Firers)</vt:lpstr>
      <vt:lpstr>RANGE PERSONNEL</vt:lpstr>
      <vt:lpstr>  RANGE LAYOUT   </vt:lpstr>
      <vt:lpstr>PRELIMINARY MARKSMANSHIP INSTRUCTION</vt:lpstr>
      <vt:lpstr>M 240B CONCURRENT TRAINING PRIMARY INSTRUCTOR:  SGT Satriono</vt:lpstr>
      <vt:lpstr>DCRF CONCURRENT TRAINING  PRIMARY INSTRUCTOR DCRF TASK:  SPC Velasquez, SGT Elmore  </vt:lpstr>
      <vt:lpstr>SERVICE SUPPORT</vt:lpstr>
      <vt:lpstr>SUCCESS</vt:lpstr>
      <vt:lpstr>M6</vt:lpstr>
    </vt:vector>
  </TitlesOfParts>
  <Company>United States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Battalion Training Statistics</dc:title>
  <dc:creator>bj.buford</dc:creator>
  <cp:lastModifiedBy>Angelica Reyes</cp:lastModifiedBy>
  <cp:revision>915</cp:revision>
  <dcterms:created xsi:type="dcterms:W3CDTF">2012-11-05T23:16:32Z</dcterms:created>
  <dcterms:modified xsi:type="dcterms:W3CDTF">2022-05-31T20:25:48Z</dcterms:modified>
</cp:coreProperties>
</file>