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13"/>
  </p:notesMasterIdLst>
  <p:sldIdLst>
    <p:sldId id="780" r:id="rId6"/>
    <p:sldId id="1958" r:id="rId7"/>
    <p:sldId id="1963" r:id="rId8"/>
    <p:sldId id="1965" r:id="rId9"/>
    <p:sldId id="287" r:id="rId10"/>
    <p:sldId id="286" r:id="rId11"/>
    <p:sldId id="19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3214B-E4EE-457F-8AA2-A9A74BFAEF32}" v="1" dt="2024-07-31T15:43:1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21908 18918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34978 14076 16383 0 0,'-5'0'0'0'0,"-5"4"0"0"0,-2 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12171 18045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12488 16772 16383 0 0,'0'-13'0'0'0,"0"-23"0"0"0,9-31 0 0 0,3-4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13414 15796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4842 9260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21405 19182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21008 20029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19897 10001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13361 9181 16383 0 0,'-9'0'0'0'0,"-3"0"0"0"0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11033 10107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4498 4048 16383 0 0,'4'0'0'0'0,"7"0"0"0"0,0 0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5133 5847 16383 0 0,'4'0'0'0'0,"2"0"0"0"0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25T17:01:52.3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8281 2910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A6F6-573E-485A-803C-7CD38CC5F5DD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8F88-ECAB-4141-95EB-5D0094C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2930242" y="11581992"/>
            <a:ext cx="2242495" cy="60991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0370" tIns="45185" rIns="90370" bIns="45185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07EEFD-26D6-4B2B-BFE1-469B308F2BE6}" type="slidenum"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3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9F472-B4AC-A8F2-EE22-E0FB8C7B1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0AF6BDC-2695-AA1D-57E7-77B0AE63C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752475" y="1184275"/>
            <a:ext cx="5684838" cy="3197225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842E2-76B4-C099-9F26-C17B7AAF2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0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9F472-B4AC-A8F2-EE22-E0FB8C7B1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0AF6BDC-2695-AA1D-57E7-77B0AE63C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1650" cy="3140075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F842E2-76B4-C099-9F26-C17B7AAF2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9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0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1650" cy="31400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z="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6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7F263-6801-4F47-A126-D57969E941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0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20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FD53-FDF8-4320-9F06-197B23E4511E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6B0A-E96F-4A71-8956-5239A3FEC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5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B2449FF1-E413-4EAA-AA14-73C15505D053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A16C734-EFA1-4CDD-AA39-75EE83D3E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3" y="53975"/>
            <a:ext cx="9956800" cy="469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9244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958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7"/>
            <a:ext cx="10972800" cy="54403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A1A2C-9716-46D4-AE31-94783B234C39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47153-1514-4D2C-A21A-555F62CD48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2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FD53-FDF8-4320-9F06-197B23E4511E}" type="datetimeFigureOut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6B0A-E96F-4A71-8956-5239A3FEC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4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449FF1-E413-4EAA-AA14-73C15505D053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16C734-EFA1-4CDD-AA39-75EE83D3E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3" y="53975"/>
            <a:ext cx="9956800" cy="469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9244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447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/>
          <a:lstStyle/>
          <a:p>
            <a:pPr lvl="0">
              <a:defRPr sz="1800" b="0" i="0">
                <a:effectLst/>
              </a:defRPr>
            </a:pPr>
            <a:r>
              <a:rPr sz="3200" b="1" i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7200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3"/>
            <a:ext cx="10972800" cy="54403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A1A2C-9716-46D4-AE31-94783B234C39}" type="datetime1">
              <a:rPr lang="en-US" smtClean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47153-1514-4D2C-A21A-555F62CD48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5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1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0" y="714379"/>
            <a:ext cx="12192000" cy="200055"/>
            <a:chOff x="0" y="1021688"/>
            <a:chExt cx="9144000" cy="200085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0" y="1142355"/>
              <a:ext cx="9144000" cy="0"/>
            </a:xfrm>
            <a:prstGeom prst="line">
              <a:avLst/>
            </a:prstGeom>
            <a:noFill/>
            <a:ln w="76200">
              <a:gradFill>
                <a:gsLst>
                  <a:gs pos="0">
                    <a:srgbClr val="FFDC14"/>
                  </a:gs>
                  <a:gs pos="45000">
                    <a:schemeClr val="bg1"/>
                  </a:gs>
                  <a:gs pos="55000">
                    <a:schemeClr val="bg1"/>
                  </a:gs>
                  <a:gs pos="100000">
                    <a:srgbClr val="1A75CE"/>
                  </a:gs>
                </a:gsLst>
                <a:lin ang="10800000" scaled="0"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19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858000" y="1021688"/>
              <a:ext cx="962891" cy="2000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300" b="1" i="1" dirty="0">
                  <a:solidFill>
                    <a:srgbClr val="000000"/>
                  </a:solidFill>
                </a:rPr>
                <a:t>  </a:t>
              </a:r>
              <a:r>
                <a:rPr lang="en-US" sz="900" b="1" i="1" dirty="0">
                  <a:solidFill>
                    <a:srgbClr val="000000"/>
                  </a:solidFill>
                </a:rPr>
                <a:t>3-81 AR BN, Royal Lions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6" y="45471"/>
            <a:ext cx="516825" cy="813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25" y="45475"/>
            <a:ext cx="876191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8" r:id="rId3"/>
    <p:sldLayoutId id="2147483670" r:id="rId4"/>
  </p:sldLayoutIdLst>
  <p:hf sldNum="0" hdr="0" ftr="0"/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10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1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0" y="714377"/>
            <a:ext cx="12192000" cy="200055"/>
            <a:chOff x="0" y="1021688"/>
            <a:chExt cx="9144000" cy="200085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0" y="1142355"/>
              <a:ext cx="9144000" cy="0"/>
            </a:xfrm>
            <a:prstGeom prst="line">
              <a:avLst/>
            </a:prstGeom>
            <a:noFill/>
            <a:ln w="76200">
              <a:gradFill>
                <a:gsLst>
                  <a:gs pos="0">
                    <a:srgbClr val="FFDC14"/>
                  </a:gs>
                  <a:gs pos="45000">
                    <a:schemeClr val="bg1"/>
                  </a:gs>
                  <a:gs pos="55000">
                    <a:schemeClr val="bg1"/>
                  </a:gs>
                  <a:gs pos="100000">
                    <a:srgbClr val="1A75CE"/>
                  </a:gs>
                </a:gsLst>
                <a:lin ang="10800000" scaled="0"/>
              </a:gradFill>
              <a:round/>
              <a:headEnd/>
              <a:tailEnd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sz="19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858000" y="1021688"/>
              <a:ext cx="962891" cy="2000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300" b="1" i="1" dirty="0">
                  <a:solidFill>
                    <a:srgbClr val="000000"/>
                  </a:solidFill>
                </a:rPr>
                <a:t>  </a:t>
              </a:r>
              <a:r>
                <a:rPr lang="en-US" sz="900" b="1" i="1" dirty="0">
                  <a:solidFill>
                    <a:srgbClr val="000000"/>
                  </a:solidFill>
                </a:rPr>
                <a:t>3-81 AR BN, Royal Lions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3" y="45471"/>
            <a:ext cx="516825" cy="813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23" y="45471"/>
            <a:ext cx="876190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7.png"/><Relationship Id="rId18" Type="http://schemas.openxmlformats.org/officeDocument/2006/relationships/customXml" Target="../ink/ink11.xml"/><Relationship Id="rId3" Type="http://schemas.openxmlformats.org/officeDocument/2006/relationships/image" Target="../media/image12.png"/><Relationship Id="rId21" Type="http://schemas.openxmlformats.org/officeDocument/2006/relationships/customXml" Target="../ink/ink13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0.xml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25.png"/><Relationship Id="rId15" Type="http://schemas.openxmlformats.org/officeDocument/2006/relationships/customXml" Target="../ink/ink9.xml"/><Relationship Id="rId10" Type="http://schemas.openxmlformats.org/officeDocument/2006/relationships/image" Target="../media/image26.png"/><Relationship Id="rId19" Type="http://schemas.openxmlformats.org/officeDocument/2006/relationships/customXml" Target="../ink/ink12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8.xml"/><Relationship Id="rId22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55013-2AC2-9115-A89D-7401DDCAA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295401"/>
            <a:ext cx="6477000" cy="3193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1A947-9934-EFFD-1734-E12033267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764725"/>
            <a:ext cx="7772400" cy="1470025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 Arial"/>
              </a:rPr>
              <a:t>M4 Familiarization and Range</a:t>
            </a:r>
            <a:br>
              <a:rPr lang="en-US" b="0" dirty="0">
                <a:latin typeface=" Arial"/>
              </a:rPr>
            </a:br>
            <a:r>
              <a:rPr lang="en-US" dirty="0">
                <a:latin typeface=" Arial"/>
              </a:rPr>
              <a:t>POC:</a:t>
            </a:r>
            <a:br>
              <a:rPr lang="en-US" dirty="0">
                <a:latin typeface=" Arial"/>
              </a:rPr>
            </a:br>
            <a:r>
              <a:rPr lang="en-US" b="0" dirty="0">
                <a:latin typeface=" Arial"/>
              </a:rPr>
              <a:t>2LT Henry Janeway</a:t>
            </a:r>
            <a:br>
              <a:rPr lang="en-US" b="0" dirty="0">
                <a:latin typeface=" Arial"/>
              </a:rPr>
            </a:br>
            <a:r>
              <a:rPr lang="en-US" b="0" dirty="0">
                <a:latin typeface=" Arial"/>
              </a:rPr>
              <a:t>henry.j.janeway.mil@army.mil</a:t>
            </a:r>
            <a:br>
              <a:rPr lang="en-US" b="0" dirty="0">
                <a:latin typeface=" Arial"/>
              </a:rPr>
            </a:br>
            <a:r>
              <a:rPr lang="en-US" b="0" dirty="0">
                <a:latin typeface=" Arial"/>
              </a:rPr>
              <a:t>248-410-6831</a:t>
            </a:r>
            <a:br>
              <a:rPr lang="en-US" b="0" dirty="0">
                <a:latin typeface=" Arial"/>
              </a:rPr>
            </a:br>
            <a:endParaRPr lang="en-US" b="0" dirty="0">
              <a:latin typeface=" 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48B93-1352-7913-2354-229AB4BA8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169224"/>
            <a:ext cx="6400800" cy="492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 Arial"/>
              </a:rPr>
              <a:t>Ares Company</a:t>
            </a:r>
          </a:p>
        </p:txBody>
      </p:sp>
    </p:spTree>
    <p:extLst>
      <p:ext uri="{BB962C8B-B14F-4D97-AF65-F5344CB8AC3E}">
        <p14:creationId xmlns:p14="http://schemas.microsoft.com/office/powerpoint/2010/main" val="32904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2995613" y="1220025"/>
            <a:ext cx="6790644" cy="4359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18890" y="4314536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126995" name="TextBox 30"/>
          <p:cNvSpPr txBox="1">
            <a:spLocks noChangeArrowheads="1"/>
          </p:cNvSpPr>
          <p:nvPr/>
        </p:nvSpPr>
        <p:spPr bwMode="auto">
          <a:xfrm>
            <a:off x="2968947" y="5513796"/>
            <a:ext cx="1306768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1" dirty="0">
                <a:solidFill>
                  <a:prstClr val="black"/>
                </a:solidFill>
                <a:latin typeface=" Arial"/>
              </a:rPr>
              <a:t>LAND/ REQUEST</a:t>
            </a:r>
          </a:p>
        </p:txBody>
      </p:sp>
      <p:sp>
        <p:nvSpPr>
          <p:cNvPr id="50" name="Oval 49"/>
          <p:cNvSpPr/>
          <p:nvPr/>
        </p:nvSpPr>
        <p:spPr>
          <a:xfrm>
            <a:off x="8550420" y="1917976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5431351" y="3919461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0" y="110268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 Arial"/>
              </a:rPr>
              <a:t>Training Timeline</a:t>
            </a:r>
            <a:endParaRPr lang="en-US" sz="2800" b="1" dirty="0">
              <a:solidFill>
                <a:prstClr val="black"/>
              </a:solidFill>
              <a:latin typeface=" Arial"/>
              <a:cs typeface="Arial" charset="0"/>
            </a:endParaRPr>
          </a:p>
        </p:txBody>
      </p:sp>
      <p:sp>
        <p:nvSpPr>
          <p:cNvPr id="81" name="TextBox 30"/>
          <p:cNvSpPr txBox="1">
            <a:spLocks noChangeArrowheads="1"/>
          </p:cNvSpPr>
          <p:nvPr/>
        </p:nvSpPr>
        <p:spPr bwMode="auto">
          <a:xfrm>
            <a:off x="8176414" y="2182152"/>
            <a:ext cx="85792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prstClr val="black"/>
                </a:solidFill>
                <a:latin typeface=" Arial"/>
              </a:rPr>
              <a:t>M4 Range </a:t>
            </a:r>
            <a:endParaRPr lang="en-US" sz="1050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338573" y="1364850"/>
            <a:ext cx="1864620" cy="1425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56540" indent="-256540" defTabSz="914354">
              <a:buFont typeface="+mj-lt"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  <a:latin typeface=" Arial"/>
                <a:cs typeface="Arial"/>
              </a:rPr>
              <a:t>Land Requested</a:t>
            </a:r>
          </a:p>
          <a:p>
            <a:pPr marL="256540" indent="-256540" defTabSz="914354">
              <a:buFont typeface="+mj-lt"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  <a:latin typeface=" Arial"/>
                <a:cs typeface="Arial"/>
              </a:rPr>
              <a:t>#of PAX verified</a:t>
            </a:r>
          </a:p>
          <a:p>
            <a:pPr marL="256540" indent="-256540" defTabSz="914354">
              <a:buFont typeface="+mj-lt"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  <a:latin typeface=" Arial"/>
                <a:cs typeface="Arial"/>
              </a:rPr>
              <a:t>SMs attend any of the three SIM dates</a:t>
            </a:r>
          </a:p>
          <a:p>
            <a:pPr marL="256540" indent="-256540" defTabSz="914354">
              <a:buFont typeface="+mj-lt"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  <a:latin typeface=" Arial"/>
                <a:cs typeface="Arial"/>
              </a:rPr>
              <a:t>AMMO successfully drawn</a:t>
            </a:r>
          </a:p>
          <a:p>
            <a:pPr marL="256540" indent="-256540" defTabSz="914354">
              <a:buFont typeface="+mj-lt"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  <a:latin typeface=" Arial"/>
                <a:cs typeface="Arial"/>
              </a:rPr>
              <a:t>Actions on at the range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829019" y="3810584"/>
            <a:ext cx="2343151" cy="5027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en-US" sz="1500" b="1" dirty="0">
                <a:solidFill>
                  <a:prstClr val="black"/>
                </a:solidFill>
                <a:latin typeface=" Arial"/>
                <a:cs typeface="Arial" pitchFamily="34" charset="0"/>
              </a:rPr>
              <a:t>TRAINING OBJECTIVES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9034833" y="4321445"/>
            <a:ext cx="2334436" cy="1372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2720" indent="-172720" defTabSz="914354" eaLnBrk="0" hangingPunct="0">
              <a:buFontTx/>
              <a:buChar char="•"/>
              <a:defRPr/>
            </a:pPr>
            <a:r>
              <a:rPr lang="en-US" sz="1100" dirty="0">
                <a:solidFill>
                  <a:prstClr val="black"/>
                </a:solidFill>
                <a:latin typeface=" Arial"/>
              </a:rPr>
              <a:t>All SMs gain experience with the M4A1 rifle and either qualify expert or become more efficient with shooting from different positions.</a:t>
            </a:r>
            <a:endParaRPr lang="en-US" sz="1100" dirty="0">
              <a:solidFill>
                <a:prstClr val="black"/>
              </a:solidFill>
              <a:latin typeface=" Arial"/>
              <a:cs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83170" y="904848"/>
            <a:ext cx="2343151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54">
              <a:defRPr/>
            </a:pPr>
            <a:r>
              <a:rPr lang="en-US" sz="1500" b="1" dirty="0">
                <a:solidFill>
                  <a:prstClr val="black"/>
                </a:solidFill>
                <a:latin typeface=" Arial"/>
                <a:cs typeface="Arial"/>
              </a:rPr>
              <a:t>Key Events</a:t>
            </a:r>
            <a:endParaRPr lang="en-US" sz="1500" b="1" dirty="0">
              <a:solidFill>
                <a:prstClr val="black"/>
              </a:solidFill>
              <a:latin typeface=" Arial"/>
              <a:cs typeface="Arial" pitchFamily="34" charset="0"/>
            </a:endParaRPr>
          </a:p>
        </p:txBody>
      </p:sp>
      <p:sp>
        <p:nvSpPr>
          <p:cNvPr id="120" name="TextBox 59"/>
          <p:cNvSpPr txBox="1">
            <a:spLocks noChangeArrowheads="1"/>
          </p:cNvSpPr>
          <p:nvPr/>
        </p:nvSpPr>
        <p:spPr bwMode="auto">
          <a:xfrm>
            <a:off x="8926651" y="1839306"/>
            <a:ext cx="10695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AAR/Recovery</a:t>
            </a:r>
          </a:p>
        </p:txBody>
      </p:sp>
      <p:sp>
        <p:nvSpPr>
          <p:cNvPr id="126" name="TextBox 30"/>
          <p:cNvSpPr txBox="1">
            <a:spLocks noChangeArrowheads="1"/>
          </p:cNvSpPr>
          <p:nvPr/>
        </p:nvSpPr>
        <p:spPr bwMode="auto">
          <a:xfrm>
            <a:off x="4450524" y="3853702"/>
            <a:ext cx="100219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16 AUG 2024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27" name="TextBox 30"/>
          <p:cNvSpPr txBox="1">
            <a:spLocks noChangeArrowheads="1"/>
          </p:cNvSpPr>
          <p:nvPr/>
        </p:nvSpPr>
        <p:spPr bwMode="auto">
          <a:xfrm>
            <a:off x="1882043" y="5493920"/>
            <a:ext cx="1002197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1" dirty="0">
                <a:solidFill>
                  <a:prstClr val="black"/>
                </a:solidFill>
                <a:latin typeface=" Arial"/>
              </a:rPr>
              <a:t> 15 May 2024</a:t>
            </a:r>
          </a:p>
        </p:txBody>
      </p:sp>
      <p:sp>
        <p:nvSpPr>
          <p:cNvPr id="58" name="Oval 57"/>
          <p:cNvSpPr/>
          <p:nvPr/>
        </p:nvSpPr>
        <p:spPr>
          <a:xfrm>
            <a:off x="2875310" y="5556611"/>
            <a:ext cx="129137" cy="8136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61" name="TextBox 30"/>
          <p:cNvSpPr txBox="1">
            <a:spLocks noChangeArrowheads="1"/>
          </p:cNvSpPr>
          <p:nvPr/>
        </p:nvSpPr>
        <p:spPr bwMode="auto">
          <a:xfrm>
            <a:off x="3715109" y="4184202"/>
            <a:ext cx="113043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08 August 2024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62" name="TextBox 30"/>
          <p:cNvSpPr txBox="1">
            <a:spLocks noChangeArrowheads="1"/>
          </p:cNvSpPr>
          <p:nvPr/>
        </p:nvSpPr>
        <p:spPr bwMode="auto">
          <a:xfrm>
            <a:off x="4957707" y="4311296"/>
            <a:ext cx="248671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Verify # of PAX to be trained/ Train trainers</a:t>
            </a:r>
          </a:p>
          <a:p>
            <a:pPr defTabSz="914354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63" name="TextBox 30"/>
          <p:cNvSpPr txBox="1">
            <a:spLocks noChangeArrowheads="1"/>
          </p:cNvSpPr>
          <p:nvPr/>
        </p:nvSpPr>
        <p:spPr bwMode="auto">
          <a:xfrm>
            <a:off x="7038103" y="2172859"/>
            <a:ext cx="9797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19 SEP 2024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64" name="TextBox 30"/>
          <p:cNvSpPr txBox="1">
            <a:spLocks noChangeArrowheads="1"/>
          </p:cNvSpPr>
          <p:nvPr/>
        </p:nvSpPr>
        <p:spPr bwMode="auto">
          <a:xfrm>
            <a:off x="5589855" y="3868940"/>
            <a:ext cx="137569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SIM Center Date #1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68" name="TextBox 30"/>
          <p:cNvSpPr txBox="1">
            <a:spLocks noChangeArrowheads="1"/>
          </p:cNvSpPr>
          <p:nvPr/>
        </p:nvSpPr>
        <p:spPr bwMode="auto">
          <a:xfrm>
            <a:off x="4868013" y="3599786"/>
            <a:ext cx="10390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 26 AUG 2024</a:t>
            </a:r>
          </a:p>
        </p:txBody>
      </p:sp>
      <p:sp>
        <p:nvSpPr>
          <p:cNvPr id="69" name="TextBox 30"/>
          <p:cNvSpPr txBox="1">
            <a:spLocks noChangeArrowheads="1"/>
          </p:cNvSpPr>
          <p:nvPr/>
        </p:nvSpPr>
        <p:spPr bwMode="auto">
          <a:xfrm>
            <a:off x="6032346" y="3592532"/>
            <a:ext cx="141256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SIM Center Date #2 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80" name="TextBox 30"/>
          <p:cNvSpPr txBox="1">
            <a:spLocks noChangeArrowheads="1"/>
          </p:cNvSpPr>
          <p:nvPr/>
        </p:nvSpPr>
        <p:spPr bwMode="auto">
          <a:xfrm>
            <a:off x="4349262" y="4633060"/>
            <a:ext cx="124745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Book SIM Center </a:t>
            </a:r>
          </a:p>
        </p:txBody>
      </p:sp>
      <p:sp>
        <p:nvSpPr>
          <p:cNvPr id="71" name="TextBox 30"/>
          <p:cNvSpPr txBox="1">
            <a:spLocks noChangeArrowheads="1"/>
          </p:cNvSpPr>
          <p:nvPr/>
        </p:nvSpPr>
        <p:spPr bwMode="auto">
          <a:xfrm>
            <a:off x="3203895" y="4578152"/>
            <a:ext cx="1061509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1" dirty="0">
                <a:solidFill>
                  <a:prstClr val="black"/>
                </a:solidFill>
                <a:latin typeface=" Arial"/>
              </a:rPr>
              <a:t>  24 July 2024</a:t>
            </a:r>
          </a:p>
        </p:txBody>
      </p:sp>
      <p:sp>
        <p:nvSpPr>
          <p:cNvPr id="73" name="Oval 72"/>
          <p:cNvSpPr/>
          <p:nvPr/>
        </p:nvSpPr>
        <p:spPr>
          <a:xfrm>
            <a:off x="3612523" y="5091827"/>
            <a:ext cx="114300" cy="1081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2568329" y="4990928"/>
            <a:ext cx="987771" cy="25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1" dirty="0">
                <a:solidFill>
                  <a:prstClr val="black"/>
                </a:solidFill>
                <a:latin typeface=" Arial"/>
              </a:rPr>
              <a:t> 20 July 2024</a:t>
            </a:r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7368043" y="1770709"/>
            <a:ext cx="9797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19 SEP 2024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7769745" y="2457876"/>
            <a:ext cx="136127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M4 Group and Zero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45" name="TextBox 30"/>
          <p:cNvSpPr txBox="1">
            <a:spLocks noChangeArrowheads="1"/>
          </p:cNvSpPr>
          <p:nvPr/>
        </p:nvSpPr>
        <p:spPr bwMode="auto">
          <a:xfrm>
            <a:off x="6594785" y="2457876"/>
            <a:ext cx="9797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18 SEP 2024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3787305" y="5036880"/>
            <a:ext cx="232146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WARNO to A CO. / AMMO Request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366B7A-58D3-7B85-82C4-9E9E7349E8A6}"/>
              </a:ext>
            </a:extLst>
          </p:cNvPr>
          <p:cNvGrpSpPr/>
          <p:nvPr/>
        </p:nvGrpSpPr>
        <p:grpSpPr>
          <a:xfrm>
            <a:off x="158739" y="5747837"/>
            <a:ext cx="1179645" cy="759424"/>
            <a:chOff x="246301" y="4536175"/>
            <a:chExt cx="2197132" cy="847297"/>
          </a:xfrm>
        </p:grpSpPr>
        <p:sp>
          <p:nvSpPr>
            <p:cNvPr id="13" name="TextBox 30">
              <a:extLst>
                <a:ext uri="{FF2B5EF4-FFF2-40B4-BE49-F238E27FC236}">
                  <a16:creationId xmlns:a16="http://schemas.microsoft.com/office/drawing/2014/main" id="{5B2ECC12-67A9-7182-207E-D765E3BA6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01" y="4536175"/>
              <a:ext cx="2184891" cy="283439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1">
                  <a:solidFill>
                    <a:prstClr val="black"/>
                  </a:solidFill>
                  <a:latin typeface=" Arial"/>
                </a:rPr>
                <a:t>COMPLETE</a:t>
              </a: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967289B4-F12B-D2A9-7B67-9E5629498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01" y="4817635"/>
              <a:ext cx="2184891" cy="28343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1">
                  <a:solidFill>
                    <a:prstClr val="black"/>
                  </a:solidFill>
                  <a:latin typeface=" Arial"/>
                </a:rPr>
                <a:t>IN PROGRESS</a:t>
              </a:r>
            </a:p>
          </p:txBody>
        </p:sp>
        <p:sp>
          <p:nvSpPr>
            <p:cNvPr id="17" name="TextBox 30">
              <a:extLst>
                <a:ext uri="{FF2B5EF4-FFF2-40B4-BE49-F238E27FC236}">
                  <a16:creationId xmlns:a16="http://schemas.microsoft.com/office/drawing/2014/main" id="{CFDA0B58-0E58-295A-7D12-3B1795D86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42" y="5100033"/>
              <a:ext cx="2184891" cy="28343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51">
                  <a:solidFill>
                    <a:prstClr val="black"/>
                  </a:solidFill>
                  <a:latin typeface=" Arial"/>
                </a:rPr>
                <a:t>NOT STARTED</a:t>
              </a:r>
            </a:p>
          </p:txBody>
        </p:sp>
      </p:grp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998F918A-E93A-3644-F45F-AA51895769DD}"/>
              </a:ext>
            </a:extLst>
          </p:cNvPr>
          <p:cNvSpPr/>
          <p:nvPr/>
        </p:nvSpPr>
        <p:spPr>
          <a:xfrm>
            <a:off x="8019342" y="2206767"/>
            <a:ext cx="174883" cy="135111"/>
          </a:xfrm>
          <a:prstGeom prst="star5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white"/>
              </a:solidFill>
              <a:latin typeface=" Arial"/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633723-52D2-F911-067A-6D049E10A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669" y="3274552"/>
            <a:ext cx="137569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SIM Center Date #3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E2BAE74E-EE62-DBCC-A19D-4E5E492A0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244" y="3267470"/>
            <a:ext cx="10390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 27 AUG 2024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DC8B81-92F1-8F86-BF92-D6A2045ABF06}"/>
              </a:ext>
            </a:extLst>
          </p:cNvPr>
          <p:cNvSpPr/>
          <p:nvPr/>
        </p:nvSpPr>
        <p:spPr>
          <a:xfrm>
            <a:off x="4244398" y="4676943"/>
            <a:ext cx="114300" cy="1081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id="{0474FBEE-A1E9-51DC-79DA-67E018BC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900" y="2695946"/>
            <a:ext cx="9332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 Arial"/>
              </a:rPr>
              <a:t>17 SEP 2024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983E58C5-3D91-811F-B46D-EE22E87FE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45" y="2744056"/>
            <a:ext cx="20473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Pick up ammo from ASP (TBD)</a:t>
            </a:r>
            <a:endParaRPr lang="en-US" sz="1050" dirty="0">
              <a:solidFill>
                <a:prstClr val="black"/>
              </a:solidFill>
              <a:highlight>
                <a:srgbClr val="FFFF00"/>
              </a:highlight>
              <a:latin typeface=" Arial"/>
            </a:endParaRPr>
          </a:p>
        </p:txBody>
      </p:sp>
      <p:sp>
        <p:nvSpPr>
          <p:cNvPr id="4" name="TextBox 30">
            <a:extLst>
              <a:ext uri="{FF2B5EF4-FFF2-40B4-BE49-F238E27FC236}">
                <a16:creationId xmlns:a16="http://schemas.microsoft.com/office/drawing/2014/main" id="{D225DDC4-DDE8-746D-B774-31B925A1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637" y="2947791"/>
            <a:ext cx="97975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17 SEP 2024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0FC5A76A-B16D-42BE-65FF-0455DE4A3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6334" y="2996388"/>
            <a:ext cx="173637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Draw Weapons from Tally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B9ACF3-8E9D-3FB8-A97E-6DDD21372A17}"/>
              </a:ext>
            </a:extLst>
          </p:cNvPr>
          <p:cNvSpPr/>
          <p:nvPr/>
        </p:nvSpPr>
        <p:spPr>
          <a:xfrm>
            <a:off x="9079316" y="1591208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065730FD-FEB2-352B-A45F-6FBCB9DD0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262" y="1475861"/>
            <a:ext cx="116730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20-23 SEP 2024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C21868E0-A9A9-EBE8-DE3E-0B07F3DA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379" y="1553660"/>
            <a:ext cx="185820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 Arial"/>
              </a:rPr>
              <a:t>Weapons Cleaning/ Turn in </a:t>
            </a:r>
            <a:endParaRPr lang="en-US" sz="105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DC12B0-2F32-D1EE-F14A-ADE0D026CECB}"/>
              </a:ext>
            </a:extLst>
          </p:cNvPr>
          <p:cNvSpPr/>
          <p:nvPr/>
        </p:nvSpPr>
        <p:spPr>
          <a:xfrm>
            <a:off x="5834153" y="3680132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3C8F80-C02D-7D07-5AD9-743A5DF155FD}"/>
              </a:ext>
            </a:extLst>
          </p:cNvPr>
          <p:cNvSpPr/>
          <p:nvPr/>
        </p:nvSpPr>
        <p:spPr>
          <a:xfrm>
            <a:off x="6318683" y="3360654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97D44A-A334-F88B-533A-BA36A1582D37}"/>
              </a:ext>
            </a:extLst>
          </p:cNvPr>
          <p:cNvSpPr/>
          <p:nvPr/>
        </p:nvSpPr>
        <p:spPr>
          <a:xfrm>
            <a:off x="6808701" y="3032056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E05FFA-63F2-5E3A-5F61-4B9FCAB51AED}"/>
              </a:ext>
            </a:extLst>
          </p:cNvPr>
          <p:cNvSpPr/>
          <p:nvPr/>
        </p:nvSpPr>
        <p:spPr>
          <a:xfrm>
            <a:off x="7119368" y="2829698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6F7BCB-EDB7-B3E5-54AC-0E021173B592}"/>
              </a:ext>
            </a:extLst>
          </p:cNvPr>
          <p:cNvSpPr/>
          <p:nvPr/>
        </p:nvSpPr>
        <p:spPr>
          <a:xfrm>
            <a:off x="7606628" y="2532454"/>
            <a:ext cx="114300" cy="10811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354" eaLnBrk="0" hangingPunct="0">
              <a:defRPr/>
            </a:pPr>
            <a:endParaRPr lang="en-US" sz="1051">
              <a:solidFill>
                <a:prstClr val="black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51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7"/>
          <p:cNvSpPr txBox="1">
            <a:spLocks noGrp="1"/>
          </p:cNvSpPr>
          <p:nvPr>
            <p:ph type="title"/>
          </p:nvPr>
        </p:nvSpPr>
        <p:spPr>
          <a:xfrm>
            <a:off x="3944811" y="158518"/>
            <a:ext cx="4348615" cy="3974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1298575" marR="3810" indent="-1283335">
              <a:spcBef>
                <a:spcPts val="75"/>
              </a:spcBef>
            </a:pPr>
            <a:r>
              <a:rPr lang="en-US" sz="2800" dirty="0"/>
              <a:t>DOTS PLT, M4 Range</a:t>
            </a:r>
            <a:endParaRPr lang="en-US" sz="2800" spc="-15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0C4CF9-6552-4DE1-A0BF-22C179C2B6AB}"/>
              </a:ext>
            </a:extLst>
          </p:cNvPr>
          <p:cNvSpPr/>
          <p:nvPr/>
        </p:nvSpPr>
        <p:spPr>
          <a:xfrm>
            <a:off x="4692852" y="1042620"/>
            <a:ext cx="2806299" cy="2836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35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17A80-B2DB-4D90-AEFD-C3DCA073AEE7}"/>
              </a:ext>
            </a:extLst>
          </p:cNvPr>
          <p:cNvSpPr txBox="1"/>
          <p:nvPr/>
        </p:nvSpPr>
        <p:spPr>
          <a:xfrm>
            <a:off x="2631230" y="1061439"/>
            <a:ext cx="681281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Arial"/>
                <a:cs typeface="Arial"/>
              </a:rPr>
              <a:t>Gordon Range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417A80-B2DB-4D90-AEFD-C3DCA073AEE7}"/>
              </a:ext>
            </a:extLst>
          </p:cNvPr>
          <p:cNvSpPr txBox="1"/>
          <p:nvPr/>
        </p:nvSpPr>
        <p:spPr>
          <a:xfrm>
            <a:off x="2915147" y="5231760"/>
            <a:ext cx="6407943" cy="207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8580" tIns="34291" rIns="68580" bIns="34291" rtlCol="0" anchor="t">
            <a:spAutoFit/>
          </a:bodyPr>
          <a:lstStyle/>
          <a:p>
            <a:pPr defTabSz="914354">
              <a:defRPr/>
            </a:pPr>
            <a:r>
              <a:rPr lang="en-US" sz="900" b="1" dirty="0">
                <a:solidFill>
                  <a:prstClr val="black"/>
                </a:solidFill>
                <a:latin typeface="Arial"/>
                <a:cs typeface="Arial"/>
              </a:rPr>
              <a:t>Projected Weather:    H: 87 L: 67                                                                         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86598C-0B64-BA12-2CA4-F79DFB392135}"/>
              </a:ext>
            </a:extLst>
          </p:cNvPr>
          <p:cNvGrpSpPr/>
          <p:nvPr/>
        </p:nvGrpSpPr>
        <p:grpSpPr>
          <a:xfrm>
            <a:off x="1453871" y="1480496"/>
            <a:ext cx="9284260" cy="3615410"/>
            <a:chOff x="1699423" y="1764684"/>
            <a:chExt cx="8778097" cy="33153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417A80-B2DB-4D90-AEFD-C3DCA073AEE7}"/>
                </a:ext>
              </a:extLst>
            </p:cNvPr>
            <p:cNvSpPr txBox="1"/>
            <p:nvPr/>
          </p:nvSpPr>
          <p:spPr>
            <a:xfrm>
              <a:off x="1714481" y="1764684"/>
              <a:ext cx="1412789" cy="211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Troops to Task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417A80-B2DB-4D90-AEFD-C3DCA073AEE7}"/>
                </a:ext>
              </a:extLst>
            </p:cNvPr>
            <p:cNvSpPr txBox="1"/>
            <p:nvPr/>
          </p:nvSpPr>
          <p:spPr>
            <a:xfrm>
              <a:off x="1699423" y="1972174"/>
              <a:ext cx="1719979" cy="2295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1" rIns="68580" bIns="34291" rtlCol="0" anchor="t">
              <a:spAutoFit/>
            </a:bodyPr>
            <a:lstStyle/>
            <a:p>
              <a:pPr defTabSz="914354"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OIC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: 2LT Janeway</a:t>
              </a: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NCOIC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: SFC Cooper</a:t>
              </a: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RSO</a:t>
              </a:r>
              <a:r>
                <a:rPr lang="en-US" sz="1000" b="1" dirty="0">
                  <a:solidFill>
                    <a:srgbClr val="44546A"/>
                  </a:solidFill>
                  <a:latin typeface="Arial"/>
                  <a:cs typeface="Arial"/>
                </a:rPr>
                <a:t>: 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SSG Sto</a:t>
              </a:r>
              <a:b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Range Safeties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:</a:t>
              </a: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1SG Stricklin 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1SG Colorado</a:t>
              </a: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SFC Cooper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SPC Lopez</a:t>
              </a: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SGT Maye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lnSpc>
                  <a:spcPct val="150000"/>
                </a:lnSpc>
                <a:defRPr/>
              </a:pP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lnSpc>
                  <a:spcPct val="150000"/>
                </a:lnSpc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14428" y="2001203"/>
              <a:ext cx="1689966" cy="286716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417A80-B2DB-4D90-AEFD-C3DCA073AEE7}"/>
                </a:ext>
              </a:extLst>
            </p:cNvPr>
            <p:cNvSpPr txBox="1"/>
            <p:nvPr/>
          </p:nvSpPr>
          <p:spPr>
            <a:xfrm>
              <a:off x="3488994" y="1995516"/>
              <a:ext cx="1333324" cy="18697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1" rIns="68580" bIns="34291" rtlCol="0" anchor="t">
              <a:spAutoFit/>
            </a:bodyPr>
            <a:lstStyle/>
            <a:p>
              <a:pPr defTabSz="914354"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Tower &amp; RTO:</a:t>
              </a:r>
              <a:endParaRPr lang="en-US" sz="1000" b="1" u="sng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914354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2LT Janeway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CPT Buono</a:t>
              </a:r>
            </a:p>
            <a:p>
              <a:pPr defTabSz="914354">
                <a:defRPr/>
              </a:pPr>
              <a:endParaRPr lang="en-US" sz="1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Entry Control Point:</a:t>
              </a:r>
              <a:r>
                <a:rPr lang="en-US" sz="1000" b="1" u="sng" dirty="0">
                  <a:solidFill>
                    <a:prstClr val="black"/>
                  </a:solidFill>
                  <a:latin typeface="Arial"/>
                  <a:cs typeface="Arial"/>
                </a:rPr>
                <a:t> </a:t>
              </a:r>
              <a:endParaRPr lang="en-US" sz="1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SPC Waller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SSG Walker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endParaRPr lang="en-US" sz="10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Ammo Detail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:</a:t>
              </a:r>
              <a:b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SGT Brown 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SPC Duncan</a:t>
              </a:r>
            </a:p>
            <a:p>
              <a:pPr marL="170815" indent="-170815" defTabSz="914354">
                <a:buFontTx/>
                <a:buChar char="-"/>
                <a:defRPr/>
              </a:pPr>
              <a:endParaRPr lang="en-US" sz="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354">
                <a:defRPr/>
              </a:pPr>
              <a:endParaRPr lang="en-US" sz="9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404421" y="2001133"/>
              <a:ext cx="1451964" cy="28672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3F16996-A152-D51F-2D86-969A79CD0114}"/>
                </a:ext>
              </a:extLst>
            </p:cNvPr>
            <p:cNvSpPr txBox="1"/>
            <p:nvPr/>
          </p:nvSpPr>
          <p:spPr>
            <a:xfrm>
              <a:off x="1714428" y="4868363"/>
              <a:ext cx="1412789" cy="211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Total: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202F59-8954-A2ED-F67E-DB90C16EAC72}"/>
                </a:ext>
              </a:extLst>
            </p:cNvPr>
            <p:cNvSpPr txBox="1"/>
            <p:nvPr/>
          </p:nvSpPr>
          <p:spPr>
            <a:xfrm>
              <a:off x="4856358" y="1987662"/>
              <a:ext cx="1333324" cy="1051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1" rIns="68580" bIns="34291" rtlCol="0" anchor="t">
              <a:spAutoFit/>
            </a:bodyPr>
            <a:lstStyle/>
            <a:p>
              <a:pPr defTabSz="914354"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Remedial Trainers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:</a:t>
              </a:r>
            </a:p>
            <a:p>
              <a:pPr defTabSz="914354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SSG Scott</a:t>
              </a:r>
            </a:p>
            <a:p>
              <a:pPr defTabSz="914354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SSG Perry</a:t>
              </a:r>
            </a:p>
            <a:p>
              <a:pPr defTabSz="914354">
                <a:defRPr/>
              </a:pPr>
              <a:endParaRPr lang="en-US" sz="1000" b="1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defTabSz="914354">
                <a:defRPr/>
              </a:pPr>
              <a:r>
                <a:rPr lang="en-US" sz="1000" b="1" u="sng" dirty="0">
                  <a:solidFill>
                    <a:srgbClr val="44546A"/>
                  </a:solidFill>
                  <a:latin typeface="Arial"/>
                  <a:cs typeface="Arial"/>
                </a:rPr>
                <a:t>Primary CLS</a:t>
              </a: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:</a:t>
              </a:r>
              <a:b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b="1" dirty="0">
                  <a:solidFill>
                    <a:prstClr val="black"/>
                  </a:solidFill>
                  <a:latin typeface="Arial"/>
                  <a:cs typeface="Arial"/>
                </a:rPr>
                <a:t>SGT Dominguez</a:t>
              </a:r>
            </a:p>
            <a:p>
              <a:pPr defTabSz="914354">
                <a:defRPr/>
              </a:pPr>
              <a:endParaRPr lang="en-US" sz="1000" b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80B754F-FA6C-1718-6289-C662D4649B76}"/>
                </a:ext>
              </a:extLst>
            </p:cNvPr>
            <p:cNvSpPr/>
            <p:nvPr/>
          </p:nvSpPr>
          <p:spPr>
            <a:xfrm>
              <a:off x="4856385" y="1998832"/>
              <a:ext cx="1451964" cy="287171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>
                <a:defRPr/>
              </a:pPr>
              <a:endParaRPr lang="en-US" sz="135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2A649C-E757-ACD2-6DCC-852A5E917889}"/>
                </a:ext>
              </a:extLst>
            </p:cNvPr>
            <p:cNvSpPr txBox="1"/>
            <p:nvPr/>
          </p:nvSpPr>
          <p:spPr>
            <a:xfrm>
              <a:off x="6308350" y="1998831"/>
              <a:ext cx="4169170" cy="244837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4289" tIns="34289" rIns="34289" bIns="34289" numCol="1" spcCol="38100" rtlCol="0" anchor="t">
              <a:spAutoFit/>
            </a:bodyPr>
            <a:lstStyle/>
            <a:p>
              <a:pPr defTabSz="914354" hangingPunct="0"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Upon completion of firing the following will be conducted:</a:t>
              </a:r>
            </a:p>
            <a:p>
              <a:pPr defTabSz="914354" hangingPunct="0">
                <a:defRPr/>
              </a:pP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 Clear all weapons. </a:t>
              </a: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(2) Inspections of personnel are conducted to confirm all ammunition is turned in as required. 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(3) Roadblocks and/or guards are removed/recalled. 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(4) Police range for trash and debris 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(5) Clean Latrines</a:t>
              </a: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(6) Trash and litter are separated from recyclables in plastic bags</a:t>
              </a:r>
            </a:p>
            <a:p>
              <a:pPr marL="814070" lvl="2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(Later be delivered to the Material Recovery Facility). </a:t>
              </a: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(7) Report range discrepancies to unit leadership and Range Division, DPTMS. 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(8) Obtain authorization from Range Control to clear training area. </a:t>
              </a:r>
              <a:endPara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(9) Obtain closing code from Alpha Base.</a:t>
              </a: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  <a:cs typeface="Arial"/>
                </a:rPr>
                <a:t>(10) Accountability for personnel &amp; Sensitive Items transport soldiers back to ASP </a:t>
              </a:r>
              <a:endPara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71170" lvl="1" indent="-128270" defTabSz="914354" hangingPunct="0">
                <a:buFont typeface="Arial" panose="020B0604020202020204" pitchFamily="34" charset="0"/>
                <a:buChar char="•"/>
                <a:defRPr/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17D191-35C3-84A0-1AA8-F4EE010A9BBD}"/>
                </a:ext>
              </a:extLst>
            </p:cNvPr>
            <p:cNvSpPr txBox="1"/>
            <p:nvPr/>
          </p:nvSpPr>
          <p:spPr>
            <a:xfrm>
              <a:off x="6308350" y="1769743"/>
              <a:ext cx="1412789" cy="211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54">
                <a:defRPr/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Exfil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9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F2F53-BD7E-71EC-2809-F41C2F372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96077AB5-03D4-02D3-8BF8-5FE0401F7FD2}"/>
              </a:ext>
            </a:extLst>
          </p:cNvPr>
          <p:cNvSpPr txBox="1"/>
          <p:nvPr/>
        </p:nvSpPr>
        <p:spPr>
          <a:xfrm>
            <a:off x="4871710" y="5088064"/>
            <a:ext cx="3307782" cy="9738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2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Troops to Task: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OIC: 2LT Janeway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RSO: SFC Cooper 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CLS: SGT Dominguez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00"/>
              </a:highlight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7" name="Shape 545">
            <a:extLst>
              <a:ext uri="{FF2B5EF4-FFF2-40B4-BE49-F238E27FC236}">
                <a16:creationId xmlns:a16="http://schemas.microsoft.com/office/drawing/2014/main" id="{118E4759-5DF4-1B4C-7096-495FAC78443A}"/>
              </a:ext>
            </a:extLst>
          </p:cNvPr>
          <p:cNvSpPr txBox="1">
            <a:spLocks/>
          </p:cNvSpPr>
          <p:nvPr/>
        </p:nvSpPr>
        <p:spPr>
          <a:xfrm>
            <a:off x="-8049" y="77851"/>
            <a:ext cx="9406018" cy="61356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effectLst/>
              </a:defRPr>
            </a:pPr>
            <a:r>
              <a:rPr kumimoji="0" lang="en-US" sz="2800" b="0" i="0" u="none" strike="noStrike" kern="1200" cap="none" spc="0" normalizeH="0" baseline="0" noProof="0" dirty="0">
                <a:ln w="12699">
                  <a:solid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j-ea"/>
                <a:cs typeface="+mj-cs"/>
              </a:rPr>
              <a:t>DOTS M4 QUALIFICATION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9FABCE-1082-E0A9-19AE-5CAB838BBE82}"/>
              </a:ext>
            </a:extLst>
          </p:cNvPr>
          <p:cNvSpPr txBox="1"/>
          <p:nvPr/>
        </p:nvSpPr>
        <p:spPr>
          <a:xfrm>
            <a:off x="-8050" y="844104"/>
            <a:ext cx="4890952" cy="8079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Mission: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DOTS PLT, Alpha Company, 3-81 AR will conduct an M4 zero and qualification at Gordon range on 18-19SEP2024 IOT maintain proficiency in basic soldier skills.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6B0488-95AD-06C5-964F-3FBFB6D39CF1}"/>
              </a:ext>
            </a:extLst>
          </p:cNvPr>
          <p:cNvCxnSpPr>
            <a:cxnSpLocks/>
          </p:cNvCxnSpPr>
          <p:nvPr/>
        </p:nvCxnSpPr>
        <p:spPr>
          <a:xfrm>
            <a:off x="4888168" y="844103"/>
            <a:ext cx="62503" cy="60138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1A80B8C-0811-E682-3110-124BEFA02A47}"/>
              </a:ext>
            </a:extLst>
          </p:cNvPr>
          <p:cNvSpPr txBox="1"/>
          <p:nvPr/>
        </p:nvSpPr>
        <p:spPr>
          <a:xfrm>
            <a:off x="37231" y="1661874"/>
            <a:ext cx="4862579" cy="251333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Concept: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1: Refresher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phase begins with M4 familiarization and PMI at BLDG 5310 on 15AUG. EST will be at the Wood Simulation Center on 16AUG, 26AUG, &amp; 27AUG. This phase ends with all DOTS soldiers cycling through refresher and EST training.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2: Group and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phase begins with soldiers conducting the zero range and ends when all soldiers have successfully zeroed their weapon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3: M4 Qualification Range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phase begins when soldiers begin their qualification and ends when all SMs have successfully qualified with the M4.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4: AAR &amp; Recovery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phase begins when SMs police call the range and ends with an AAR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83A62E-46BC-9FD6-DDA8-3A6C4BF435DE}"/>
              </a:ext>
            </a:extLst>
          </p:cNvPr>
          <p:cNvCxnSpPr>
            <a:cxnSpLocks/>
          </p:cNvCxnSpPr>
          <p:nvPr/>
        </p:nvCxnSpPr>
        <p:spPr>
          <a:xfrm flipV="1">
            <a:off x="8859" y="5105498"/>
            <a:ext cx="4916056" cy="9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C1C1D79-1F13-61BC-3496-3E5A4C4C19E8}"/>
              </a:ext>
            </a:extLst>
          </p:cNvPr>
          <p:cNvCxnSpPr>
            <a:cxnSpLocks/>
          </p:cNvCxnSpPr>
          <p:nvPr/>
        </p:nvCxnSpPr>
        <p:spPr>
          <a:xfrm>
            <a:off x="83753" y="1652017"/>
            <a:ext cx="48036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9B934E1-21BF-A30F-EA19-0BE60CD12F5F}"/>
              </a:ext>
            </a:extLst>
          </p:cNvPr>
          <p:cNvCxnSpPr>
            <a:cxnSpLocks/>
          </p:cNvCxnSpPr>
          <p:nvPr/>
        </p:nvCxnSpPr>
        <p:spPr>
          <a:xfrm>
            <a:off x="4917004" y="5093244"/>
            <a:ext cx="725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91004C0-589C-D8F7-B264-FE093A8B088A}"/>
              </a:ext>
            </a:extLst>
          </p:cNvPr>
          <p:cNvSpPr txBox="1"/>
          <p:nvPr/>
        </p:nvSpPr>
        <p:spPr>
          <a:xfrm>
            <a:off x="-24146" y="4050823"/>
            <a:ext cx="4890951" cy="104477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Endstate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SMs will successfully qualify with the M4</a:t>
            </a: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CFC2E2E-EC71-8B09-37F2-AE1D2036BA89}"/>
              </a:ext>
            </a:extLst>
          </p:cNvPr>
          <p:cNvCxnSpPr>
            <a:cxnSpLocks/>
          </p:cNvCxnSpPr>
          <p:nvPr/>
        </p:nvCxnSpPr>
        <p:spPr>
          <a:xfrm>
            <a:off x="8859" y="4018345"/>
            <a:ext cx="49081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890DA2B6-2584-1A5A-4BA3-F0E5C4F3321D}"/>
              </a:ext>
            </a:extLst>
          </p:cNvPr>
          <p:cNvSpPr txBox="1"/>
          <p:nvPr/>
        </p:nvSpPr>
        <p:spPr>
          <a:xfrm>
            <a:off x="-24147" y="5137552"/>
            <a:ext cx="4890951" cy="9437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2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Sustainment: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ICE, Radios x6, ICE sheets, cooler x2, white board, markers, staple gun, staples, disposable ear pro, CLP.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C1F84A9-F754-B7D1-BD28-9F051A400AFC}"/>
              </a:ext>
            </a:extLst>
          </p:cNvPr>
          <p:cNvCxnSpPr>
            <a:cxnSpLocks/>
          </p:cNvCxnSpPr>
          <p:nvPr/>
        </p:nvCxnSpPr>
        <p:spPr>
          <a:xfrm>
            <a:off x="8230353" y="5093244"/>
            <a:ext cx="0" cy="1764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DF31651E-D176-3845-DB55-4115C2309EDB}"/>
              </a:ext>
            </a:extLst>
          </p:cNvPr>
          <p:cNvSpPr txBox="1"/>
          <p:nvPr/>
        </p:nvSpPr>
        <p:spPr>
          <a:xfrm>
            <a:off x="8446671" y="83115"/>
            <a:ext cx="2734423" cy="8079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RNK Last, First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(###) ###-####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mil@army.mil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760D3-C65A-ED78-2A69-BFB3E4818974}"/>
              </a:ext>
            </a:extLst>
          </p:cNvPr>
          <p:cNvSpPr txBox="1"/>
          <p:nvPr/>
        </p:nvSpPr>
        <p:spPr>
          <a:xfrm>
            <a:off x="8195950" y="5096808"/>
            <a:ext cx="3948435" cy="9738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Medical and Commo Plan: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P: Radio/ E911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A: Range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C: Cell Phone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E: GOV Truck (runner)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8BFCDD65-C0D1-19BB-D654-D511E566F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350" y="6070600"/>
          <a:ext cx="121983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329089" imgH="921886" progId="Excel.Sheet.12">
                  <p:embed/>
                </p:oleObj>
              </mc:Choice>
              <mc:Fallback>
                <p:oleObj name="Worksheet" r:id="rId3" imgW="12329089" imgH="921886" progId="Excel.Sheet.12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8BFCDD65-C0D1-19BB-D654-D511E566F5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50" y="6070600"/>
                        <a:ext cx="12198350" cy="94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8BD0736-F850-E055-D249-B109A2EBF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060" y="980753"/>
            <a:ext cx="6830039" cy="3984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93D17-6E9E-91FC-91E6-1F75236A4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654" y="2536998"/>
            <a:ext cx="865707" cy="49381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196521-3C0C-D05B-96B2-8A5139135874}"/>
              </a:ext>
            </a:extLst>
          </p:cNvPr>
          <p:cNvCxnSpPr>
            <a:cxnSpLocks/>
          </p:cNvCxnSpPr>
          <p:nvPr/>
        </p:nvCxnSpPr>
        <p:spPr>
          <a:xfrm>
            <a:off x="8695944" y="2958613"/>
            <a:ext cx="530352" cy="3191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E8B0EE1-C917-AD30-5173-DDA4377128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0625" y="2304248"/>
            <a:ext cx="829128" cy="896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E2FE3E-1B20-6A63-333B-3F146F80C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8084" y="3118169"/>
            <a:ext cx="573074" cy="7071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0125D4-128C-20EF-9DA9-5FFA139B6D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4061" y="3360489"/>
            <a:ext cx="341406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8CF2F53-BD7E-71EC-2809-F41C2F372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92C2EA-C4BD-06EB-27F7-AF5FAE07F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134" y="958439"/>
            <a:ext cx="7135479" cy="3342599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1EE6C279-1D18-6C34-5EC4-C9411628419C}"/>
              </a:ext>
            </a:extLst>
          </p:cNvPr>
          <p:cNvSpPr txBox="1"/>
          <p:nvPr/>
        </p:nvSpPr>
        <p:spPr>
          <a:xfrm>
            <a:off x="8959454" y="4301365"/>
            <a:ext cx="3948435" cy="2213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1000" b="1" u="sng">
                <a:latin typeface="Arial"/>
                <a:cs typeface="Arial"/>
              </a:rPr>
              <a:t>Commanders Comments:</a:t>
            </a:r>
          </a:p>
        </p:txBody>
      </p:sp>
      <p:sp>
        <p:nvSpPr>
          <p:cNvPr id="167" name="Shape 545">
            <a:extLst>
              <a:ext uri="{FF2B5EF4-FFF2-40B4-BE49-F238E27FC236}">
                <a16:creationId xmlns:a16="http://schemas.microsoft.com/office/drawing/2014/main" id="{118E4759-5DF4-1B4C-7096-495FAC78443A}"/>
              </a:ext>
            </a:extLst>
          </p:cNvPr>
          <p:cNvSpPr txBox="1">
            <a:spLocks/>
          </p:cNvSpPr>
          <p:nvPr/>
        </p:nvSpPr>
        <p:spPr>
          <a:xfrm>
            <a:off x="1257299" y="202425"/>
            <a:ext cx="9727075" cy="4336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effectLst/>
              </a:defRPr>
            </a:pPr>
            <a:r>
              <a:rPr kumimoji="0" lang="en-US" sz="2600" b="0" i="0" u="none" strike="noStrike" kern="1200" cap="none" spc="0" normalizeH="0" baseline="0" noProof="0">
                <a:ln w="12699">
                  <a:solid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j-ea"/>
                <a:cs typeface="+mj-cs"/>
              </a:rPr>
              <a:t>DOTS M4 Qualification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effectLst/>
              </a:defRPr>
            </a:pPr>
            <a:endParaRPr kumimoji="0" lang="en-US" sz="1800" b="0" i="0" u="none" strike="noStrike" kern="1200" cap="none" spc="0" normalizeH="0" baseline="0" noProof="0">
              <a:ln w="12699">
                <a:solid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9FABCE-1082-E0A9-19AE-5CAB838BBE82}"/>
              </a:ext>
            </a:extLst>
          </p:cNvPr>
          <p:cNvSpPr txBox="1"/>
          <p:nvPr/>
        </p:nvSpPr>
        <p:spPr>
          <a:xfrm>
            <a:off x="-6823" y="834250"/>
            <a:ext cx="4890952" cy="62014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900" b="1" u="sng" dirty="0">
                <a:latin typeface="Arial"/>
                <a:cs typeface="Arial"/>
              </a:rPr>
              <a:t>Mission:</a:t>
            </a:r>
            <a:r>
              <a:rPr lang="en-US" sz="900" dirty="0">
                <a:latin typeface="Arial"/>
                <a:cs typeface="Arial"/>
              </a:rPr>
              <a:t> DOTS PLT, Alpha Company, 3-81 AR will conduct an M4 zero and qualification at Gordon range on 18-19SEP2024 IOT maintain proficiency in basic soldier skills.</a:t>
            </a:r>
          </a:p>
          <a:p>
            <a:pPr>
              <a:tabLst>
                <a:tab pos="114300" algn="l"/>
              </a:tabLst>
              <a:defRPr/>
            </a:pPr>
            <a:endParaRPr lang="en-US" sz="1050" dirty="0">
              <a:latin typeface="Arial"/>
              <a:cs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C6B0488-95AD-06C5-964F-3FBFB6D39CF1}"/>
              </a:ext>
            </a:extLst>
          </p:cNvPr>
          <p:cNvCxnSpPr>
            <a:cxnSpLocks/>
          </p:cNvCxnSpPr>
          <p:nvPr/>
        </p:nvCxnSpPr>
        <p:spPr>
          <a:xfrm>
            <a:off x="4938548" y="897775"/>
            <a:ext cx="4258" cy="4636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1A80B8C-0811-E682-3110-124BEFA02A47}"/>
              </a:ext>
            </a:extLst>
          </p:cNvPr>
          <p:cNvSpPr txBox="1"/>
          <p:nvPr/>
        </p:nvSpPr>
        <p:spPr>
          <a:xfrm>
            <a:off x="9324" y="1434495"/>
            <a:ext cx="4862579" cy="22410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900" b="1" u="sng" dirty="0">
                <a:latin typeface="Arial"/>
                <a:cs typeface="Arial"/>
              </a:rPr>
              <a:t>Concept: </a:t>
            </a:r>
          </a:p>
          <a:p>
            <a:r>
              <a:rPr lang="en-US" sz="900" b="1" dirty="0">
                <a:latin typeface="Arial"/>
                <a:cs typeface="Arial"/>
              </a:rPr>
              <a:t>Phase 1: Train the Trainers</a:t>
            </a:r>
          </a:p>
          <a:p>
            <a:r>
              <a:rPr lang="en-US" sz="900" dirty="0">
                <a:latin typeface="Arial"/>
                <a:cs typeface="Arial"/>
              </a:rPr>
              <a:t>This phase begins with identifying trainers and ends with trainers being trained on </a:t>
            </a:r>
            <a:r>
              <a:rPr lang="en-US" sz="900" dirty="0" err="1">
                <a:latin typeface="Arial"/>
                <a:cs typeface="Arial"/>
              </a:rPr>
              <a:t>objs</a:t>
            </a:r>
            <a:r>
              <a:rPr lang="en-US" sz="900" dirty="0">
                <a:latin typeface="Arial"/>
                <a:cs typeface="Arial"/>
              </a:rPr>
              <a:t>.</a:t>
            </a:r>
          </a:p>
          <a:p>
            <a:r>
              <a:rPr lang="en-US" sz="900" b="1" dirty="0">
                <a:latin typeface="Arial"/>
                <a:cs typeface="Arial"/>
              </a:rPr>
              <a:t>Phase 2: Refresher Training</a:t>
            </a:r>
          </a:p>
          <a:p>
            <a:r>
              <a:rPr lang="en-US" sz="900" dirty="0">
                <a:latin typeface="Arial"/>
                <a:cs typeface="Arial"/>
              </a:rPr>
              <a:t>This phase begins with M4 familiarization and PMI at the Clarke Simulation Center on 16AUG, 26AUG, &amp; 27AUG. This phase ends with all DOTS soldiers cycling through refresher and EST training. </a:t>
            </a:r>
          </a:p>
          <a:p>
            <a:r>
              <a:rPr lang="en-US" sz="900" b="1" dirty="0">
                <a:latin typeface="Arial"/>
                <a:cs typeface="Arial"/>
              </a:rPr>
              <a:t>Phase 3: Group and Zero</a:t>
            </a:r>
          </a:p>
          <a:p>
            <a:r>
              <a:rPr lang="en-US" sz="900" dirty="0">
                <a:latin typeface="Arial"/>
                <a:cs typeface="Arial"/>
              </a:rPr>
              <a:t>This phase begins with soldiers conducting the zero range and ends when all soldiers have successfully zeroed their weapon system.</a:t>
            </a:r>
          </a:p>
          <a:p>
            <a:r>
              <a:rPr lang="en-US" sz="900" b="1" dirty="0">
                <a:latin typeface="Arial"/>
                <a:cs typeface="Arial"/>
              </a:rPr>
              <a:t>Phase 4: M4 Qualification Range</a:t>
            </a:r>
          </a:p>
          <a:p>
            <a:r>
              <a:rPr lang="en-US" sz="900" dirty="0">
                <a:latin typeface="Arial"/>
                <a:cs typeface="Arial"/>
              </a:rPr>
              <a:t>This phase begins when soldiers begin their qualification and ends when all SMs have successfully qualified with the M4.</a:t>
            </a:r>
            <a:br>
              <a:rPr lang="en-US" sz="900" dirty="0">
                <a:latin typeface="Arial"/>
                <a:cs typeface="Arial"/>
              </a:rPr>
            </a:br>
            <a:r>
              <a:rPr lang="en-US" sz="900" b="1" dirty="0">
                <a:latin typeface="Arial"/>
                <a:cs typeface="Arial"/>
              </a:rPr>
              <a:t>Phase 5: AAR &amp; Recovery</a:t>
            </a:r>
          </a:p>
          <a:p>
            <a:r>
              <a:rPr lang="en-US" sz="900" dirty="0">
                <a:latin typeface="Arial"/>
                <a:cs typeface="Arial"/>
              </a:rPr>
              <a:t>This phase begins when SMs police call the range and ends with an AAR</a:t>
            </a:r>
            <a:r>
              <a:rPr lang="en-US" sz="1000" dirty="0">
                <a:latin typeface="Arial"/>
                <a:cs typeface="Arial"/>
              </a:rPr>
              <a:t>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83A62E-46BC-9FD6-DDA8-3A6C4BF435DE}"/>
              </a:ext>
            </a:extLst>
          </p:cNvPr>
          <p:cNvCxnSpPr>
            <a:cxnSpLocks/>
          </p:cNvCxnSpPr>
          <p:nvPr/>
        </p:nvCxnSpPr>
        <p:spPr>
          <a:xfrm>
            <a:off x="17848" y="4230995"/>
            <a:ext cx="48240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C1C1D79-1F13-61BC-3496-3E5A4C4C19E8}"/>
              </a:ext>
            </a:extLst>
          </p:cNvPr>
          <p:cNvCxnSpPr>
            <a:cxnSpLocks/>
          </p:cNvCxnSpPr>
          <p:nvPr/>
        </p:nvCxnSpPr>
        <p:spPr>
          <a:xfrm>
            <a:off x="64500" y="1356317"/>
            <a:ext cx="48036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9B934E1-21BF-A30F-EA19-0BE60CD12F5F}"/>
              </a:ext>
            </a:extLst>
          </p:cNvPr>
          <p:cNvCxnSpPr>
            <a:cxnSpLocks/>
          </p:cNvCxnSpPr>
          <p:nvPr/>
        </p:nvCxnSpPr>
        <p:spPr>
          <a:xfrm>
            <a:off x="4938548" y="4342196"/>
            <a:ext cx="72534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91004C0-589C-D8F7-B264-FE093A8B088A}"/>
              </a:ext>
            </a:extLst>
          </p:cNvPr>
          <p:cNvSpPr txBox="1"/>
          <p:nvPr/>
        </p:nvSpPr>
        <p:spPr>
          <a:xfrm>
            <a:off x="-22787" y="3802176"/>
            <a:ext cx="489095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1000" b="1" u="sng" dirty="0">
                <a:latin typeface="Arial"/>
                <a:cs typeface="Arial"/>
              </a:rPr>
              <a:t>End state:</a:t>
            </a:r>
            <a:r>
              <a:rPr lang="en-US" sz="1000" dirty="0">
                <a:latin typeface="Arial"/>
                <a:cs typeface="Arial"/>
              </a:rPr>
              <a:t> All SMs will successfully qualify with the M4. </a:t>
            </a:r>
            <a:endParaRPr lang="en-US" sz="1000" b="1" u="sng" dirty="0">
              <a:latin typeface="Arial"/>
              <a:cs typeface="Arial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CFC2E2E-EC71-8B09-37F2-AE1D2036BA89}"/>
              </a:ext>
            </a:extLst>
          </p:cNvPr>
          <p:cNvCxnSpPr>
            <a:cxnSpLocks/>
          </p:cNvCxnSpPr>
          <p:nvPr/>
        </p:nvCxnSpPr>
        <p:spPr>
          <a:xfrm>
            <a:off x="35443" y="3773590"/>
            <a:ext cx="48064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890DA2B6-2584-1A5A-4BA3-F0E5C4F3321D}"/>
              </a:ext>
            </a:extLst>
          </p:cNvPr>
          <p:cNvSpPr txBox="1"/>
          <p:nvPr/>
        </p:nvSpPr>
        <p:spPr>
          <a:xfrm>
            <a:off x="-32884" y="4211241"/>
            <a:ext cx="2842759" cy="1333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2" rtlCol="0" anchor="t">
            <a:noAutofit/>
          </a:bodyPr>
          <a:lstStyle/>
          <a:p>
            <a:r>
              <a:rPr lang="en-US" sz="900" b="1" u="sng" dirty="0">
                <a:latin typeface="Arial"/>
                <a:cs typeface="Arial"/>
              </a:rPr>
              <a:t>Concept of Sustainment:</a:t>
            </a:r>
          </a:p>
          <a:p>
            <a:r>
              <a:rPr lang="en-US" sz="900" b="1" dirty="0">
                <a:latin typeface="Arial"/>
                <a:cs typeface="Arial"/>
              </a:rPr>
              <a:t>CL I:</a:t>
            </a:r>
            <a:r>
              <a:rPr lang="en-US" sz="900" dirty="0">
                <a:latin typeface="Arial"/>
                <a:cs typeface="Arial"/>
              </a:rPr>
              <a:t>  Water  Buffalo, ICE</a:t>
            </a:r>
          </a:p>
          <a:p>
            <a:r>
              <a:rPr lang="en-US" sz="900" b="1" dirty="0">
                <a:latin typeface="Arial"/>
                <a:cs typeface="Arial"/>
              </a:rPr>
              <a:t>CL VII: </a:t>
            </a:r>
            <a:r>
              <a:rPr lang="en-US" sz="900" dirty="0">
                <a:latin typeface="Arial"/>
                <a:cs typeface="Arial"/>
              </a:rPr>
              <a:t>Radios x6, batteries x6</a:t>
            </a:r>
          </a:p>
          <a:p>
            <a:r>
              <a:rPr lang="en-US" sz="900" b="1" dirty="0">
                <a:latin typeface="Arial"/>
                <a:cs typeface="Arial"/>
              </a:rPr>
              <a:t>CL VIII: </a:t>
            </a:r>
            <a:r>
              <a:rPr lang="en-US" sz="900" dirty="0">
                <a:latin typeface="Arial"/>
                <a:cs typeface="Arial"/>
              </a:rPr>
              <a:t>ICE Sheets</a:t>
            </a:r>
          </a:p>
          <a:p>
            <a:r>
              <a:rPr lang="en-US" sz="900" b="1" dirty="0">
                <a:latin typeface="Arial"/>
                <a:cs typeface="Arial"/>
              </a:rPr>
              <a:t>CL X:</a:t>
            </a:r>
            <a:r>
              <a:rPr lang="en-US" sz="900" dirty="0">
                <a:latin typeface="Arial"/>
                <a:cs typeface="Arial"/>
              </a:rPr>
              <a:t> Table x1,  White Board x2, Markers x3, Cooler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C1F84A9-F754-B7D1-BD28-9F051A400AFC}"/>
              </a:ext>
            </a:extLst>
          </p:cNvPr>
          <p:cNvCxnSpPr>
            <a:cxnSpLocks/>
          </p:cNvCxnSpPr>
          <p:nvPr/>
        </p:nvCxnSpPr>
        <p:spPr>
          <a:xfrm>
            <a:off x="8959454" y="4376153"/>
            <a:ext cx="0" cy="1186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DF31651E-D176-3845-DB55-4115C2309EDB}"/>
              </a:ext>
            </a:extLst>
          </p:cNvPr>
          <p:cNvSpPr txBox="1"/>
          <p:nvPr/>
        </p:nvSpPr>
        <p:spPr>
          <a:xfrm>
            <a:off x="8959454" y="5056570"/>
            <a:ext cx="3081818" cy="54677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r>
              <a:rPr lang="en-US" sz="1000" b="1" u="sng" dirty="0">
                <a:latin typeface="Arial"/>
                <a:cs typeface="Arial"/>
              </a:rPr>
              <a:t>Contact:</a:t>
            </a:r>
            <a:r>
              <a:rPr lang="en-US" sz="1000" dirty="0">
                <a:latin typeface="Arial"/>
                <a:cs typeface="Arial"/>
              </a:rPr>
              <a:t> 2LT Henry Janeway – (248)-410-6831 or Email</a:t>
            </a:r>
          </a:p>
          <a:p>
            <a:r>
              <a:rPr lang="en-US" sz="1000" dirty="0">
                <a:latin typeface="Arial"/>
                <a:cs typeface="Arial"/>
              </a:rPr>
              <a:t>Henry.J.Janeway.mil@army.mil</a:t>
            </a:r>
          </a:p>
          <a:p>
            <a:endParaRPr lang="en-US" sz="1000" b="1" u="sng" dirty="0">
              <a:latin typeface="Arial"/>
              <a:cs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5981021-1AC5-3E96-8FF2-89BF00F0C0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63" y="5603875"/>
          <a:ext cx="121745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545403" imgH="921886" progId="Excel.Sheet.12">
                  <p:embed/>
                </p:oleObj>
              </mc:Choice>
              <mc:Fallback>
                <p:oleObj name="Worksheet" r:id="rId4" imgW="6545403" imgH="921886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5981021-1AC5-3E96-8FF2-89BF00F0C0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63" y="5603875"/>
                        <a:ext cx="12174537" cy="129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0912A9-DA95-EA9C-BA37-368BC1FA5CD8}"/>
              </a:ext>
            </a:extLst>
          </p:cNvPr>
          <p:cNvCxnSpPr>
            <a:cxnSpLocks/>
          </p:cNvCxnSpPr>
          <p:nvPr/>
        </p:nvCxnSpPr>
        <p:spPr>
          <a:xfrm>
            <a:off x="2251387" y="4229493"/>
            <a:ext cx="0" cy="13331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34439C-C758-EAF3-D1F1-CDBDACCD2B06}"/>
              </a:ext>
            </a:extLst>
          </p:cNvPr>
          <p:cNvSpPr txBox="1"/>
          <p:nvPr/>
        </p:nvSpPr>
        <p:spPr>
          <a:xfrm>
            <a:off x="2251387" y="4220538"/>
            <a:ext cx="2694413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Timeline:</a:t>
            </a:r>
          </a:p>
          <a:p>
            <a:r>
              <a:rPr lang="en-US" sz="800" b="1" u="sng" dirty="0">
                <a:latin typeface="Arial"/>
                <a:cs typeface="Arial"/>
              </a:rPr>
              <a:t>16,26.27AUG:</a:t>
            </a:r>
            <a:r>
              <a:rPr lang="en-US" sz="800" dirty="0">
                <a:latin typeface="Arial"/>
                <a:cs typeface="Arial"/>
              </a:rPr>
              <a:t> SIM Center 0900-1100 Open window</a:t>
            </a:r>
            <a:endParaRPr lang="en-US" sz="800" b="1" u="sng" dirty="0">
              <a:latin typeface="Arial"/>
              <a:cs typeface="Arial"/>
            </a:endParaRPr>
          </a:p>
          <a:p>
            <a:r>
              <a:rPr lang="en-US" sz="800" b="1" u="sng" dirty="0">
                <a:latin typeface="Arial"/>
                <a:cs typeface="Arial"/>
              </a:rPr>
              <a:t>220630AUG24:</a:t>
            </a:r>
            <a:r>
              <a:rPr lang="en-US" sz="800" dirty="0">
                <a:latin typeface="Arial"/>
                <a:cs typeface="Arial"/>
              </a:rPr>
              <a:t> Train NCOs</a:t>
            </a:r>
            <a:endParaRPr lang="en-US" sz="800" b="1" u="sng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0700: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First Formation at DOTS ASP</a:t>
            </a: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0730: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SP from DOTS ASP</a:t>
            </a: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0800: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Arrive at Gordon Range</a:t>
            </a: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0830: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Safety Brief</a:t>
            </a: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0900: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Range Goes Hot</a:t>
            </a: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1600: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Range goes cold</a:t>
            </a: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1630: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Police Call Range and Conduct AAR</a:t>
            </a:r>
          </a:p>
          <a:p>
            <a:r>
              <a:rPr lang="en-US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1700: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Depart Gordon Range</a:t>
            </a:r>
            <a:endParaRPr lang="en-US" sz="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285CC5-67A8-2FE3-D6EC-4E498CDA3C65}"/>
              </a:ext>
            </a:extLst>
          </p:cNvPr>
          <p:cNvSpPr txBox="1"/>
          <p:nvPr/>
        </p:nvSpPr>
        <p:spPr>
          <a:xfrm>
            <a:off x="4945800" y="4355803"/>
            <a:ext cx="1872755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b="1" u="sng" dirty="0">
                <a:latin typeface="Arial"/>
                <a:cs typeface="Arial"/>
              </a:rPr>
              <a:t>Troops to Task</a:t>
            </a:r>
          </a:p>
          <a:p>
            <a:r>
              <a:rPr lang="en-US" sz="1000" b="1" dirty="0">
                <a:latin typeface="Arial"/>
                <a:cs typeface="Arial"/>
              </a:rPr>
              <a:t>OIC: 2LT Janeway</a:t>
            </a:r>
          </a:p>
          <a:p>
            <a:r>
              <a:rPr lang="en-US" sz="1000" b="1" dirty="0">
                <a:latin typeface="Arial"/>
                <a:cs typeface="Arial"/>
              </a:rPr>
              <a:t>RSO: SFC Cooper 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/>
                <a:cs typeface="Arial"/>
              </a:rPr>
              <a:t>CLS: SGT Dominguez</a:t>
            </a:r>
            <a:endParaRPr lang="en-US" sz="1000" b="1" dirty="0">
              <a:highlight>
                <a:srgbClr val="FF0000"/>
              </a:highlight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F69730-4427-BF7D-DF89-6997ECDCC2C4}"/>
              </a:ext>
            </a:extLst>
          </p:cNvPr>
          <p:cNvSpPr txBox="1"/>
          <p:nvPr/>
        </p:nvSpPr>
        <p:spPr>
          <a:xfrm>
            <a:off x="6818555" y="4351494"/>
            <a:ext cx="2132925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Heat Mitigation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Downgraded Uniform 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AICS at ASP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Ice Sheets at ASP </a:t>
            </a:r>
          </a:p>
          <a:p>
            <a:pPr algn="ctr"/>
            <a:r>
              <a:rPr lang="en-US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Taps, PC,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Eyepro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, Gloves,  camelback,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Earpro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8C3F59-EDCC-3980-9BB2-78ED5F77DA46}"/>
              </a:ext>
            </a:extLst>
          </p:cNvPr>
          <p:cNvCxnSpPr>
            <a:cxnSpLocks/>
          </p:cNvCxnSpPr>
          <p:nvPr/>
        </p:nvCxnSpPr>
        <p:spPr>
          <a:xfrm>
            <a:off x="2251388" y="4485705"/>
            <a:ext cx="0" cy="10457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FC95BD-9492-514D-D4DD-645C195F5054}"/>
              </a:ext>
            </a:extLst>
          </p:cNvPr>
          <p:cNvCxnSpPr>
            <a:cxnSpLocks/>
          </p:cNvCxnSpPr>
          <p:nvPr/>
        </p:nvCxnSpPr>
        <p:spPr>
          <a:xfrm>
            <a:off x="6818555" y="4351494"/>
            <a:ext cx="0" cy="1192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3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545">
            <a:extLst>
              <a:ext uri="{FF2B5EF4-FFF2-40B4-BE49-F238E27FC236}">
                <a16:creationId xmlns:a16="http://schemas.microsoft.com/office/drawing/2014/main" id="{C8FBAEEE-0360-48F6-B1AA-9C90B8D96F2D}"/>
              </a:ext>
            </a:extLst>
          </p:cNvPr>
          <p:cNvSpPr txBox="1">
            <a:spLocks/>
          </p:cNvSpPr>
          <p:nvPr/>
        </p:nvSpPr>
        <p:spPr>
          <a:xfrm>
            <a:off x="1257301" y="202425"/>
            <a:ext cx="9727075" cy="43362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defRPr sz="1800" b="0" i="0">
                <a:effectLst/>
              </a:defRPr>
            </a:pPr>
            <a:r>
              <a:rPr lang="en-US" sz="2600" b="0" dirty="0">
                <a:ln w="12699">
                  <a:solidFill/>
                </a:ln>
                <a:solidFill>
                  <a:prstClr val="black"/>
                </a:solidFill>
                <a:latin typeface=" Arial"/>
              </a:rPr>
              <a:t>DOTS M4 Range Layout</a:t>
            </a:r>
          </a:p>
          <a:p>
            <a:pPr defTabSz="914354">
              <a:defRPr sz="1800" b="0" i="0">
                <a:effectLst/>
              </a:defRPr>
            </a:pPr>
            <a:endParaRPr lang="en-US" sz="1800" b="0" dirty="0">
              <a:ln w="12699">
                <a:solidFill/>
              </a:ln>
              <a:solidFill>
                <a:prstClr val="black"/>
              </a:solidFill>
              <a:latin typeface=" 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D3D3E7-A943-C020-E5B1-5BDD77E75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978" y="992777"/>
            <a:ext cx="8542043" cy="5549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67C9494-0D7F-1010-8BB6-87BDA4AEDF96}"/>
              </a:ext>
            </a:extLst>
          </p:cNvPr>
          <p:cNvSpPr/>
          <p:nvPr/>
        </p:nvSpPr>
        <p:spPr>
          <a:xfrm>
            <a:off x="7580614" y="4470416"/>
            <a:ext cx="333841" cy="2710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22C99B51-5CCE-20E3-7BF3-D07838EF0AB2}"/>
              </a:ext>
            </a:extLst>
          </p:cNvPr>
          <p:cNvSpPr/>
          <p:nvPr/>
        </p:nvSpPr>
        <p:spPr>
          <a:xfrm>
            <a:off x="6991608" y="4218600"/>
            <a:ext cx="180615" cy="152987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--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7A09D5-1933-BB34-756D-EDD58193D78B}"/>
              </a:ext>
            </a:extLst>
          </p:cNvPr>
          <p:cNvSpPr/>
          <p:nvPr/>
        </p:nvSpPr>
        <p:spPr>
          <a:xfrm>
            <a:off x="5687609" y="3460729"/>
            <a:ext cx="816780" cy="260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Tower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C82433-A431-04BD-F36B-56FCDED9DA4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6095999" y="3720935"/>
            <a:ext cx="970668" cy="4454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D235F0C-0C99-C8CB-1ADE-7F6C3BF0162A}"/>
              </a:ext>
            </a:extLst>
          </p:cNvPr>
          <p:cNvSpPr/>
          <p:nvPr/>
        </p:nvSpPr>
        <p:spPr>
          <a:xfrm>
            <a:off x="7172224" y="3374348"/>
            <a:ext cx="816780" cy="260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F5BBB4-4C17-DE6B-80CE-E30E76C5B056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7382940" y="3634554"/>
            <a:ext cx="197674" cy="44753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6E0D34D-1620-1B56-65C8-1E1184E8B331}"/>
              </a:ext>
            </a:extLst>
          </p:cNvPr>
          <p:cNvSpPr/>
          <p:nvPr/>
        </p:nvSpPr>
        <p:spPr>
          <a:xfrm rot="16641347">
            <a:off x="8002139" y="4247078"/>
            <a:ext cx="571534" cy="270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ECP</a:t>
            </a:r>
          </a:p>
        </p:txBody>
      </p:sp>
    </p:spTree>
    <p:extLst>
      <p:ext uri="{BB962C8B-B14F-4D97-AF65-F5344CB8AC3E}">
        <p14:creationId xmlns:p14="http://schemas.microsoft.com/office/powerpoint/2010/main" val="167304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4CEEB-0562-132F-7D05-BFFD9EA24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1" y="1174976"/>
            <a:ext cx="4039960" cy="3700689"/>
          </a:xfrm>
          <a:prstGeom prst="rect">
            <a:avLst/>
          </a:prstGeom>
        </p:spPr>
      </p:pic>
      <p:sp>
        <p:nvSpPr>
          <p:cNvPr id="3" name="Shape 545">
            <a:extLst>
              <a:ext uri="{FF2B5EF4-FFF2-40B4-BE49-F238E27FC236}">
                <a16:creationId xmlns:a16="http://schemas.microsoft.com/office/drawing/2014/main" id="{BC0C11E3-E550-4EEE-82A3-DB82DAD81B73}"/>
              </a:ext>
            </a:extLst>
          </p:cNvPr>
          <p:cNvSpPr txBox="1">
            <a:spLocks/>
          </p:cNvSpPr>
          <p:nvPr/>
        </p:nvSpPr>
        <p:spPr>
          <a:xfrm>
            <a:off x="1981200" y="230603"/>
            <a:ext cx="8229600" cy="379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defRPr sz="1800" b="0" i="0">
                <a:effectLst/>
              </a:defRPr>
            </a:pPr>
            <a:r>
              <a:rPr lang="en-US" sz="2800" b="0" dirty="0">
                <a:ln w="12699">
                  <a:solidFill/>
                </a:ln>
                <a:solidFill>
                  <a:prstClr val="black"/>
                </a:solidFill>
                <a:latin typeface=" Arial"/>
              </a:rPr>
              <a:t>SUSTAINMENT</a:t>
            </a:r>
          </a:p>
          <a:p>
            <a:pPr defTabSz="914354">
              <a:defRPr sz="1800" b="0" i="0">
                <a:effectLst/>
              </a:defRPr>
            </a:pPr>
            <a:endParaRPr lang="en-US" sz="1800" b="0" dirty="0">
              <a:ln w="12699">
                <a:solidFill/>
              </a:ln>
              <a:solidFill>
                <a:prstClr val="black"/>
              </a:solidFill>
              <a:latin typeface=" 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C87FE-2320-4F12-B213-287317DDAB9D}"/>
              </a:ext>
            </a:extLst>
          </p:cNvPr>
          <p:cNvSpPr txBox="1"/>
          <p:nvPr/>
        </p:nvSpPr>
        <p:spPr>
          <a:xfrm>
            <a:off x="717889" y="867502"/>
            <a:ext cx="280070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914354">
              <a:defRPr/>
            </a:pPr>
            <a:r>
              <a:rPr lang="en-US" sz="1400" b="1" dirty="0">
                <a:solidFill>
                  <a:prstClr val="black"/>
                </a:solidFill>
                <a:latin typeface=" Arial"/>
              </a:rPr>
              <a:t>Primary Medical Route (AXP 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30449-76DC-49A5-892A-3FA67C204915}"/>
              </a:ext>
            </a:extLst>
          </p:cNvPr>
          <p:cNvSpPr txBox="1"/>
          <p:nvPr/>
        </p:nvSpPr>
        <p:spPr>
          <a:xfrm>
            <a:off x="-1" y="4865624"/>
            <a:ext cx="402788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Ins="0" rtlCol="0">
            <a:spAutoFit/>
          </a:bodyPr>
          <a:lstStyle/>
          <a:p>
            <a:pPr defTabSz="914354">
              <a:defRPr/>
            </a:pPr>
            <a:r>
              <a:rPr lang="en-US" sz="1400" b="1" dirty="0">
                <a:solidFill>
                  <a:prstClr val="black"/>
                </a:solidFill>
                <a:latin typeface=" Arial"/>
              </a:rPr>
              <a:t>Alternate Medical Route (MACH)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031081" y="1232497"/>
            <a:ext cx="2092275" cy="2520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40" tIns="45720" rIns="91440" bIns="45720" anchor="t"/>
          <a:lstStyle/>
          <a:p>
            <a:pPr marL="0" lvl="1" defTabSz="914354">
              <a:defRPr/>
            </a:pPr>
            <a:r>
              <a:rPr lang="en-US" altLang="en-US" sz="900" b="1" u="sng" dirty="0">
                <a:solidFill>
                  <a:prstClr val="black"/>
                </a:solidFill>
                <a:latin typeface=" Arial"/>
                <a:cs typeface="Arial"/>
              </a:rPr>
              <a:t>Medevac Plan:</a:t>
            </a:r>
          </a:p>
          <a:p>
            <a:pPr defTabSz="914354">
              <a:defRPr/>
            </a:pPr>
            <a:r>
              <a:rPr lang="en-US" sz="900" b="1" dirty="0">
                <a:solidFill>
                  <a:prstClr val="black"/>
                </a:solidFill>
                <a:latin typeface=" Arial"/>
              </a:rPr>
              <a:t>Primary</a:t>
            </a:r>
            <a:r>
              <a:rPr lang="en-US" sz="900" dirty="0">
                <a:solidFill>
                  <a:prstClr val="black"/>
                </a:solidFill>
                <a:latin typeface=" Arial"/>
              </a:rPr>
              <a:t>: Company Truck</a:t>
            </a:r>
          </a:p>
          <a:p>
            <a:pPr defTabSz="914354">
              <a:defRPr/>
            </a:pPr>
            <a:r>
              <a:rPr lang="en-US" sz="900" b="1" dirty="0">
                <a:solidFill>
                  <a:prstClr val="black"/>
                </a:solidFill>
                <a:latin typeface=" Arial"/>
              </a:rPr>
              <a:t>Alternate: </a:t>
            </a:r>
            <a:r>
              <a:rPr lang="en-US" sz="900" dirty="0">
                <a:solidFill>
                  <a:prstClr val="black"/>
                </a:solidFill>
                <a:latin typeface=" Arial"/>
              </a:rPr>
              <a:t>Radio to Range Control for Medevac </a:t>
            </a:r>
          </a:p>
          <a:p>
            <a:pPr defTabSz="914354">
              <a:defRPr/>
            </a:pPr>
            <a:r>
              <a:rPr lang="en-US" sz="900" b="1" dirty="0">
                <a:solidFill>
                  <a:prstClr val="black"/>
                </a:solidFill>
                <a:latin typeface=" Arial"/>
              </a:rPr>
              <a:t>Contingency:</a:t>
            </a:r>
            <a:r>
              <a:rPr lang="en-US" sz="900" dirty="0">
                <a:solidFill>
                  <a:prstClr val="black"/>
                </a:solidFill>
                <a:latin typeface=" Arial"/>
              </a:rPr>
              <a:t> Air  MED</a:t>
            </a:r>
            <a:endParaRPr lang="en-US" sz="900" b="1" dirty="0">
              <a:solidFill>
                <a:prstClr val="black"/>
              </a:solidFill>
              <a:latin typeface=" Arial"/>
            </a:endParaRPr>
          </a:p>
          <a:p>
            <a:pPr defTabSz="914354">
              <a:defRPr/>
            </a:pPr>
            <a:endParaRPr lang="en-US" sz="900" dirty="0">
              <a:solidFill>
                <a:prstClr val="black"/>
              </a:solidFill>
              <a:latin typeface=" Arial"/>
            </a:endParaRPr>
          </a:p>
          <a:p>
            <a:pPr defTabSz="914354">
              <a:defRPr/>
            </a:pPr>
            <a:r>
              <a:rPr lang="en-US" sz="900" b="1" u="sng" dirty="0">
                <a:solidFill>
                  <a:prstClr val="black"/>
                </a:solidFill>
                <a:latin typeface=" Arial"/>
              </a:rPr>
              <a:t>Comms (External):</a:t>
            </a:r>
          </a:p>
          <a:p>
            <a:pPr defTabSz="914354">
              <a:defRPr/>
            </a:pPr>
            <a:r>
              <a:rPr lang="en-US" sz="900" dirty="0">
                <a:solidFill>
                  <a:prstClr val="black"/>
                </a:solidFill>
                <a:latin typeface=" Arial"/>
              </a:rPr>
              <a:t>Primary: ASIP (TBD)</a:t>
            </a:r>
          </a:p>
          <a:p>
            <a:pPr defTabSz="914354">
              <a:defRPr/>
            </a:pPr>
            <a:r>
              <a:rPr lang="en-US" sz="900" dirty="0">
                <a:solidFill>
                  <a:prstClr val="black"/>
                </a:solidFill>
                <a:latin typeface=" Arial"/>
              </a:rPr>
              <a:t>Alternate: MACOM</a:t>
            </a:r>
          </a:p>
          <a:p>
            <a:pPr defTabSz="914354">
              <a:defRPr/>
            </a:pPr>
            <a:r>
              <a:rPr lang="en-US" sz="900" dirty="0">
                <a:solidFill>
                  <a:prstClr val="black"/>
                </a:solidFill>
                <a:latin typeface=" Arial"/>
              </a:rPr>
              <a:t>Contingency: Cell</a:t>
            </a:r>
          </a:p>
          <a:p>
            <a:pPr defTabSz="914354">
              <a:defRPr/>
            </a:pPr>
            <a:r>
              <a:rPr lang="en-US" sz="900" dirty="0">
                <a:solidFill>
                  <a:prstClr val="black"/>
                </a:solidFill>
                <a:latin typeface=" Arial"/>
              </a:rPr>
              <a:t>Emergency: Runner</a:t>
            </a:r>
          </a:p>
          <a:p>
            <a:pPr defTabSz="914354">
              <a:defRPr/>
            </a:pPr>
            <a:endParaRPr lang="en-US" sz="900" b="1" u="sng" dirty="0">
              <a:solidFill>
                <a:prstClr val="black"/>
              </a:solidFill>
              <a:latin typeface=" Arial"/>
            </a:endParaRPr>
          </a:p>
          <a:p>
            <a:pPr defTabSz="914354">
              <a:defRPr/>
            </a:pPr>
            <a:r>
              <a:rPr lang="en-US" sz="900" b="1" u="sng" dirty="0">
                <a:solidFill>
                  <a:prstClr val="black"/>
                </a:solidFill>
                <a:latin typeface=" Arial"/>
              </a:rPr>
              <a:t>Comms (Medical):</a:t>
            </a:r>
          </a:p>
          <a:p>
            <a:pPr defTabSz="914354">
              <a:defRPr/>
            </a:pPr>
            <a:r>
              <a:rPr lang="en-US" sz="900" dirty="0">
                <a:solidFill>
                  <a:prstClr val="black"/>
                </a:solidFill>
                <a:latin typeface=" Arial"/>
              </a:rPr>
              <a:t>Primary: MACOM</a:t>
            </a:r>
          </a:p>
          <a:p>
            <a:pPr defTabSz="914354">
              <a:defRPr/>
            </a:pPr>
            <a:r>
              <a:rPr lang="en-US" sz="900" dirty="0">
                <a:solidFill>
                  <a:prstClr val="black"/>
                </a:solidFill>
                <a:latin typeface=" Arial"/>
              </a:rPr>
              <a:t>Alternate: Cell</a:t>
            </a:r>
          </a:p>
          <a:p>
            <a:pPr defTabSz="914354">
              <a:defRPr/>
            </a:pPr>
            <a:r>
              <a:rPr lang="en-US" sz="900" dirty="0">
                <a:solidFill>
                  <a:prstClr val="black"/>
                </a:solidFill>
                <a:latin typeface=" Arial"/>
              </a:rPr>
              <a:t>Contingency: Land Line </a:t>
            </a:r>
          </a:p>
          <a:p>
            <a:pPr defTabSz="914354">
              <a:defRPr/>
            </a:pPr>
            <a:endParaRPr lang="en-US" sz="1051" dirty="0">
              <a:solidFill>
                <a:prstClr val="black"/>
              </a:solidFill>
              <a:latin typeface=" Arial"/>
            </a:endParaRPr>
          </a:p>
          <a:p>
            <a:pPr defTabSz="914354">
              <a:defRPr/>
            </a:pPr>
            <a:endParaRPr lang="en-US" sz="1051" b="1" u="sng" dirty="0">
              <a:solidFill>
                <a:prstClr val="black"/>
              </a:solidFill>
              <a:latin typeface=" Arial"/>
            </a:endParaRPr>
          </a:p>
          <a:p>
            <a:pPr marL="0" lvl="1" defTabSz="914354"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354"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354"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354"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914354">
              <a:defRPr/>
            </a:pPr>
            <a:endParaRPr lang="en-US" alt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E8F01-3F05-401D-9297-EB9BA40B6B48}"/>
              </a:ext>
            </a:extLst>
          </p:cNvPr>
          <p:cNvSpPr txBox="1"/>
          <p:nvPr/>
        </p:nvSpPr>
        <p:spPr>
          <a:xfrm>
            <a:off x="1" y="5173403"/>
            <a:ext cx="4037295" cy="1696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0" bIns="45720" rtlCol="0" anchor="t">
            <a:noAutofit/>
          </a:bodyPr>
          <a:lstStyle/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.3 mi Turn right onto Van Aalst Blvd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6.2 mi Turn left onto Marne Road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1.1 mi Take left ramp onto 1st Division Rd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5.7 mi Turn left onto Wood Rd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1.5 mi Turn right towards 1st Division Rd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1.5 mi Slight left onto Red Arrow Rd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0.3 mi Turn left onto 2nd Armored Division Rd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138 ft Turn right onto Red Arrow Rd</a:t>
            </a:r>
          </a:p>
          <a:p>
            <a:pPr defTabSz="914354">
              <a:defRPr/>
            </a:pPr>
            <a:r>
              <a:rPr lang="en-US" sz="1200" b="1" dirty="0">
                <a:solidFill>
                  <a:prstClr val="black"/>
                </a:solidFill>
                <a:latin typeface=" Arial"/>
              </a:rPr>
              <a:t>1 mi Arrive at MACH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04D324-AA49-8479-EBBA-7EEA13EE71C8}"/>
              </a:ext>
            </a:extLst>
          </p:cNvPr>
          <p:cNvSpPr txBox="1"/>
          <p:nvPr/>
        </p:nvSpPr>
        <p:spPr>
          <a:xfrm>
            <a:off x="4037291" y="3750940"/>
            <a:ext cx="5061965" cy="3077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0" bIns="0" rtlCol="0" anchor="t">
            <a:spAutoFit/>
          </a:bodyPr>
          <a:lstStyle/>
          <a:p>
            <a:pPr algn="ctr" defTabSz="914354"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Considerations</a:t>
            </a:r>
          </a:p>
          <a:p>
            <a:pPr defTabSz="914354"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Uniform: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While on the range, all SMs will be wearing TAPS, Eye Pro, Ear Pro, Gloves, and head covering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Handling of ammo: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All ammo will be distributed from the ASP, and  all magazines will be loaded by the ammo detail.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Weapon safety: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OIC, RSO, Range Safeties will ensure weapons are oriented down range, on safe, and cleared before entering on the range.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Incident: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If an incident occurs on the range, OIC/RSO will immediately call cease fire and report it to Range Operations.</a:t>
            </a:r>
          </a:p>
          <a:p>
            <a:pPr defTabSz="914354">
              <a:defRPr/>
            </a:pP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 Cease fire will remain in effect until the issue is resolved and cleared through Range Operations. 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Medical: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Range control and E911 will be contacted. </a:t>
            </a:r>
            <a:endParaRPr lang="en-US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4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Heat mitigation: 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Two quarts of water, Water buffalo, Wet Bulb, Arm Immersion, Ice Sheets, Submersion Trough, Shade.</a:t>
            </a:r>
          </a:p>
          <a:p>
            <a:pPr defTabSz="914354">
              <a:defRPr/>
            </a:pP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354">
              <a:defRPr/>
            </a:pP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354">
              <a:defRPr/>
            </a:pP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354">
              <a:defRPr/>
            </a:pP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914354">
              <a:defRPr/>
            </a:pP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8E4506-33CA-5639-A2EE-2E91A59E6CFE}"/>
              </a:ext>
            </a:extLst>
          </p:cNvPr>
          <p:cNvSpPr txBox="1"/>
          <p:nvPr/>
        </p:nvSpPr>
        <p:spPr>
          <a:xfrm>
            <a:off x="8791430" y="920182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sz="1400" b="1" dirty="0">
                <a:solidFill>
                  <a:prstClr val="black"/>
                </a:solidFill>
                <a:latin typeface=" Arial"/>
              </a:rPr>
              <a:t>Supply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0DAB98-EAC4-5BEF-7F23-2C3E928BA3EF}"/>
              </a:ext>
            </a:extLst>
          </p:cNvPr>
          <p:cNvSpPr txBox="1"/>
          <p:nvPr/>
        </p:nvSpPr>
        <p:spPr>
          <a:xfrm>
            <a:off x="6134647" y="1231976"/>
            <a:ext cx="1427786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1" u="sng" dirty="0">
                <a:latin typeface=" Arial"/>
              </a:rPr>
              <a:t>CLS PAX:</a:t>
            </a:r>
          </a:p>
          <a:p>
            <a:pPr defTabSz="685800">
              <a:defRPr/>
            </a:pPr>
            <a:endParaRPr lang="en-US" sz="1000" b="1" u="sng" dirty="0">
              <a:latin typeface=" Arial"/>
              <a:cs typeface="Arial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prstClr val="black"/>
                </a:solidFill>
                <a:latin typeface=" Arial"/>
                <a:cs typeface="Arial"/>
              </a:rPr>
              <a:t>SGT Dominguez</a:t>
            </a:r>
          </a:p>
          <a:p>
            <a:pPr defTabSz="685800">
              <a:defRPr/>
            </a:pPr>
            <a:endParaRPr lang="en-US" sz="10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endParaRPr lang="en-US" sz="10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endParaRPr lang="en-US" sz="10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endParaRPr lang="en-US" sz="10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r>
              <a:rPr lang="en-US" sz="1000" b="1" u="sng" dirty="0">
                <a:latin typeface=" Arial"/>
                <a:cs typeface="Arial"/>
              </a:rPr>
              <a:t>Ammo Detail:</a:t>
            </a:r>
            <a:endParaRPr lang="en-US" sz="10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SPC Waller</a:t>
            </a:r>
          </a:p>
          <a:p>
            <a:pPr defTabSz="685800">
              <a:defRPr/>
            </a:pPr>
            <a:r>
              <a:rPr lang="en-US" sz="1000" b="1" dirty="0">
                <a:solidFill>
                  <a:prstClr val="black"/>
                </a:solidFill>
                <a:latin typeface="Arial"/>
                <a:cs typeface="Arial"/>
              </a:rPr>
              <a:t>SSG Walker</a:t>
            </a:r>
          </a:p>
          <a:p>
            <a:pPr defTabSz="685800">
              <a:defRPr/>
            </a:pPr>
            <a:r>
              <a:rPr lang="en-US" sz="800" b="1" u="sng" dirty="0">
                <a:solidFill>
                  <a:prstClr val="black"/>
                </a:solidFill>
                <a:latin typeface=" Arial"/>
                <a:cs typeface="Arial"/>
              </a:rPr>
              <a:t>      </a:t>
            </a:r>
          </a:p>
          <a:p>
            <a:pPr defTabSz="685800">
              <a:defRPr/>
            </a:pPr>
            <a:endParaRPr lang="en-US" sz="8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endParaRPr lang="en-US" sz="8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endParaRPr lang="en-US" sz="800" b="1" u="sng" dirty="0">
              <a:solidFill>
                <a:prstClr val="black"/>
              </a:solidFill>
              <a:latin typeface=" Arial"/>
              <a:cs typeface="Arial"/>
            </a:endParaRPr>
          </a:p>
          <a:p>
            <a:pPr defTabSz="685800">
              <a:defRPr/>
            </a:pPr>
            <a:endParaRPr lang="en-US" sz="800" b="1" u="sng" dirty="0">
              <a:solidFill>
                <a:prstClr val="black"/>
              </a:solidFill>
              <a:latin typeface=" Arial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833DC2-50C9-9E7D-5F98-C3BE74B75251}"/>
                  </a:ext>
                </a:extLst>
              </p14:cNvPr>
              <p14:cNvContentPartPr/>
              <p14:nvPr/>
            </p14:nvContentPartPr>
            <p14:xfrm>
              <a:off x="7140221" y="6453481"/>
              <a:ext cx="9407" cy="9407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833DC2-50C9-9E7D-5F98-C3BE74B752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9278" y="5992538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316E405-2B37-61DC-142F-CFFCEEFD03F4}"/>
                  </a:ext>
                </a:extLst>
              </p14:cNvPr>
              <p14:cNvContentPartPr/>
              <p14:nvPr/>
            </p14:nvContentPartPr>
            <p14:xfrm>
              <a:off x="6961481" y="6547555"/>
              <a:ext cx="9407" cy="940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316E405-2B37-61DC-142F-CFFCEEFD03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538" y="6077205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7C0E00-DEE8-A390-1379-1687538B0D55}"/>
                  </a:ext>
                </a:extLst>
              </p14:cNvPr>
              <p14:cNvContentPartPr/>
              <p14:nvPr/>
            </p14:nvContentPartPr>
            <p14:xfrm>
              <a:off x="6820370" y="6848592"/>
              <a:ext cx="9407" cy="9407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7C0E00-DEE8-A390-1379-1687538B0D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9427" y="6387649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F46808-FA8C-CC35-FD4E-7A39C693F1E7}"/>
                  </a:ext>
                </a:extLst>
              </p14:cNvPr>
              <p14:cNvContentPartPr/>
              <p14:nvPr/>
            </p14:nvContentPartPr>
            <p14:xfrm>
              <a:off x="6425258" y="3283184"/>
              <a:ext cx="9407" cy="9407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F46808-FA8C-CC35-FD4E-7A39C693F1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4315" y="2812834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0927AD1-5144-A9B4-9C16-AECC336C7C52}"/>
                  </a:ext>
                </a:extLst>
              </p14:cNvPr>
              <p14:cNvContentPartPr/>
              <p14:nvPr/>
            </p14:nvContentPartPr>
            <p14:xfrm>
              <a:off x="4094176" y="2991555"/>
              <a:ext cx="9407" cy="9407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0927AD1-5144-A9B4-9C16-AECC336C7C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2796" y="2521205"/>
                <a:ext cx="51739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C286F9D-F822-357E-646B-FBAA2037DB54}"/>
                  </a:ext>
                </a:extLst>
              </p14:cNvPr>
              <p14:cNvContentPartPr/>
              <p14:nvPr/>
            </p14:nvContentPartPr>
            <p14:xfrm>
              <a:off x="3273777" y="3320814"/>
              <a:ext cx="9407" cy="940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C286F9D-F822-357E-646B-FBAA2037D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03427" y="2850464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0EDC675-63E4-D5D9-CBA0-6ECD5487CEAB}"/>
                  </a:ext>
                </a:extLst>
              </p14:cNvPr>
              <p14:cNvContentPartPr/>
              <p14:nvPr/>
            </p14:nvContentPartPr>
            <p14:xfrm>
              <a:off x="950148" y="1166518"/>
              <a:ext cx="9481" cy="9407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0EDC675-63E4-D5D9-CBA0-6ECD5487CE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2942" y="696168"/>
                <a:ext cx="44245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1F9FBF-309D-11F5-3C07-623BB7947D6E}"/>
                  </a:ext>
                </a:extLst>
              </p14:cNvPr>
              <p14:cNvContentPartPr/>
              <p14:nvPr/>
            </p14:nvContentPartPr>
            <p14:xfrm>
              <a:off x="1175925" y="1806221"/>
              <a:ext cx="9407" cy="940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1F9FBF-309D-11F5-3C07-623BB7947D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4021" y="1335871"/>
                <a:ext cx="9407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AF46FD3-D95E-71B9-37C6-BE57010CBA2E}"/>
                  </a:ext>
                </a:extLst>
              </p14:cNvPr>
              <p14:cNvContentPartPr/>
              <p14:nvPr/>
            </p14:nvContentPartPr>
            <p14:xfrm>
              <a:off x="2295407" y="761999"/>
              <a:ext cx="9407" cy="9407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AF46FD3-D95E-71B9-37C6-BE57010CBA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5057" y="291649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C9EE6A0-5B67-2A2E-A29B-7CC68F9B9088}"/>
                  </a:ext>
                </a:extLst>
              </p14:cNvPr>
              <p14:cNvContentPartPr/>
              <p14:nvPr/>
            </p14:nvContentPartPr>
            <p14:xfrm>
              <a:off x="11777999" y="4731925"/>
              <a:ext cx="9481" cy="9407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C9EE6A0-5B67-2A2E-A29B-7CC68F9B90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760442" y="4690021"/>
                <a:ext cx="44245" cy="9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33FDA5-A9C3-F7A8-74EC-1CB38785A282}"/>
                  </a:ext>
                </a:extLst>
              </p14:cNvPr>
              <p14:cNvContentPartPr/>
              <p14:nvPr/>
            </p14:nvContentPartPr>
            <p14:xfrm>
              <a:off x="3678296" y="6143036"/>
              <a:ext cx="9407" cy="9407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33FDA5-A9C3-F7A8-74EC-1CB38785A2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7353" y="5682093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6F16F65-F165-1400-A567-10DC54851FC3}"/>
                  </a:ext>
                </a:extLst>
              </p14:cNvPr>
              <p14:cNvContentPartPr/>
              <p14:nvPr/>
            </p14:nvContentPartPr>
            <p14:xfrm>
              <a:off x="3791184" y="5623927"/>
              <a:ext cx="9407" cy="67553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6F16F65-F165-1400-A567-10DC54851FC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69804" y="5606413"/>
                <a:ext cx="51739" cy="102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64FC259-AAEC-D556-D461-CA0F6731B25F}"/>
                  </a:ext>
                </a:extLst>
              </p14:cNvPr>
              <p14:cNvContentPartPr/>
              <p14:nvPr/>
            </p14:nvContentPartPr>
            <p14:xfrm>
              <a:off x="4120444" y="5343407"/>
              <a:ext cx="9407" cy="9407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64FC259-AAEC-D556-D461-CA0F6731B2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0094" y="4882464"/>
                <a:ext cx="940700" cy="940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D8C6249-DE10-051B-7CEE-30D2B7529A4D}"/>
                  </a:ext>
                </a:extLst>
              </p14:cNvPr>
              <p14:cNvContentPartPr/>
              <p14:nvPr/>
            </p14:nvContentPartPr>
            <p14:xfrm>
              <a:off x="1072444" y="3019777"/>
              <a:ext cx="9407" cy="9407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D8C6249-DE10-051B-7CEE-30D2B7529A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501" y="2549427"/>
                <a:ext cx="940700" cy="9407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FA256CC-9BB1-F65D-11A1-A2AEA55D2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77088"/>
              </p:ext>
            </p:extLst>
          </p:nvPr>
        </p:nvGraphicFramePr>
        <p:xfrm>
          <a:off x="7562433" y="1233351"/>
          <a:ext cx="1534220" cy="24584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7110">
                  <a:extLst>
                    <a:ext uri="{9D8B030D-6E8A-4147-A177-3AD203B41FA5}">
                      <a16:colId xmlns:a16="http://schemas.microsoft.com/office/drawing/2014/main" val="3985319504"/>
                    </a:ext>
                  </a:extLst>
                </a:gridCol>
                <a:gridCol w="767110">
                  <a:extLst>
                    <a:ext uri="{9D8B030D-6E8A-4147-A177-3AD203B41FA5}">
                      <a16:colId xmlns:a16="http://schemas.microsoft.com/office/drawing/2014/main" val="3946049215"/>
                    </a:ext>
                  </a:extLst>
                </a:gridCol>
              </a:tblGrid>
              <a:tr h="3110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4EA72E"/>
                          </a:highlight>
                          <a:latin typeface="Aptos Narrow"/>
                        </a:rPr>
                        <a:t>Tally Request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015605"/>
                  </a:ext>
                </a:extLst>
              </a:tr>
              <a:tr h="592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O/H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476969"/>
                  </a:ext>
                </a:extLst>
              </a:tr>
              <a:tr h="311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M4 Rifle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04457"/>
                  </a:ext>
                </a:extLst>
              </a:tr>
              <a:tr h="311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ACOG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225327"/>
                  </a:ext>
                </a:extLst>
              </a:tr>
              <a:tr h="3110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847208"/>
                  </a:ext>
                </a:extLst>
              </a:tr>
              <a:tr h="3110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4EA72E"/>
                          </a:highlight>
                          <a:latin typeface="Aptos Narrow"/>
                        </a:rPr>
                        <a:t>Ammo Request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900865"/>
                  </a:ext>
                </a:extLst>
              </a:tr>
              <a:tr h="3110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AO77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630099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57D8FF2-CFA3-2407-3E8E-1201CFDB5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997211"/>
              </p:ext>
            </p:extLst>
          </p:nvPr>
        </p:nvGraphicFramePr>
        <p:xfrm>
          <a:off x="9185108" y="1258051"/>
          <a:ext cx="3008498" cy="55797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6339">
                  <a:extLst>
                    <a:ext uri="{9D8B030D-6E8A-4147-A177-3AD203B41FA5}">
                      <a16:colId xmlns:a16="http://schemas.microsoft.com/office/drawing/2014/main" val="856045089"/>
                    </a:ext>
                  </a:extLst>
                </a:gridCol>
                <a:gridCol w="1042159">
                  <a:extLst>
                    <a:ext uri="{9D8B030D-6E8A-4147-A177-3AD203B41FA5}">
                      <a16:colId xmlns:a16="http://schemas.microsoft.com/office/drawing/2014/main" val="2090936617"/>
                    </a:ext>
                  </a:extLst>
                </a:gridCol>
              </a:tblGrid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EA72E"/>
                          </a:highlight>
                          <a:latin typeface="Arial" panose="020B0604020202020204" pitchFamily="34" charset="0"/>
                        </a:rPr>
                        <a:t>Item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4EA72E"/>
                          </a:highlight>
                          <a:latin typeface="Arial" panose="020B0604020202020204" pitchFamily="34" charset="0"/>
                        </a:rPr>
                        <a:t>O/H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83622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boxes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525722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Trash Bags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box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20413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Ear Pro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188361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Engineers Tape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Roll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385052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Staple Gun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450321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 Cord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89874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Ice Sheets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37289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Wet Bulb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742544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Cooler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398075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1L Spray CLP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62782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CLP Jug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Gal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96490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Radios w/ batteries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6550664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CLS Bags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031420"/>
                  </a:ext>
                </a:extLst>
              </a:tr>
              <a:tr h="371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Fire Extinguisher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55052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0157B1A-B2B5-BCDB-14A5-9C8AD95CD10E}"/>
              </a:ext>
            </a:extLst>
          </p:cNvPr>
          <p:cNvSpPr/>
          <p:nvPr/>
        </p:nvSpPr>
        <p:spPr>
          <a:xfrm>
            <a:off x="2690770" y="1814076"/>
            <a:ext cx="512822" cy="2550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  "/>
                <a:cs typeface="Arabic Typesetting" panose="020F0502020204030204" pitchFamily="66" charset="-78"/>
              </a:rPr>
              <a:t>AXP5</a:t>
            </a: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1BD5165C-902A-A467-1D5F-7B50871B0AA0}"/>
              </a:ext>
            </a:extLst>
          </p:cNvPr>
          <p:cNvSpPr/>
          <p:nvPr/>
        </p:nvSpPr>
        <p:spPr>
          <a:xfrm>
            <a:off x="2957284" y="2496650"/>
            <a:ext cx="115597" cy="109280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2E86B0-AAF6-C5C5-BB13-7AA21E33B59B}"/>
              </a:ext>
            </a:extLst>
          </p:cNvPr>
          <p:cNvCxnSpPr/>
          <p:nvPr/>
        </p:nvCxnSpPr>
        <p:spPr>
          <a:xfrm>
            <a:off x="2902857" y="2114518"/>
            <a:ext cx="103415" cy="27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876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B43998DC1BCA4D82C851F1B3D3B7FE" ma:contentTypeVersion="9" ma:contentTypeDescription="Create a new document." ma:contentTypeScope="" ma:versionID="351b7d964bc45b4cda7c43b0544c4441">
  <xsd:schema xmlns:xsd="http://www.w3.org/2001/XMLSchema" xmlns:xs="http://www.w3.org/2001/XMLSchema" xmlns:p="http://schemas.microsoft.com/office/2006/metadata/properties" xmlns:ns3="7343dec8-8674-4fee-a658-35ac1e792e17" xmlns:ns4="d986b053-6e9a-4103-8f99-a23b586ef773" targetNamespace="http://schemas.microsoft.com/office/2006/metadata/properties" ma:root="true" ma:fieldsID="def13821f18b1fe48ddb6fb7bc2c4da2" ns3:_="" ns4:_="">
    <xsd:import namespace="7343dec8-8674-4fee-a658-35ac1e792e17"/>
    <xsd:import namespace="d986b053-6e9a-4103-8f99-a23b586ef7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3dec8-8674-4fee-a658-35ac1e79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6b053-6e9a-4103-8f99-a23b586ef7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43dec8-8674-4fee-a658-35ac1e792e17" xsi:nil="true"/>
  </documentManagement>
</p:properties>
</file>

<file path=customXml/itemProps1.xml><?xml version="1.0" encoding="utf-8"?>
<ds:datastoreItem xmlns:ds="http://schemas.openxmlformats.org/officeDocument/2006/customXml" ds:itemID="{950A848B-2EB0-4EDE-97DA-85B47AD094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43dec8-8674-4fee-a658-35ac1e792e17"/>
    <ds:schemaRef ds:uri="d986b053-6e9a-4103-8f99-a23b586ef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4D6FD7-9D82-4967-B8DA-0477ED1CE4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6EB7A-AD50-4661-AEF7-3ECD30F536A2}">
  <ds:schemaRefs>
    <ds:schemaRef ds:uri="http://purl.org/dc/dcmitype/"/>
    <ds:schemaRef ds:uri="d986b053-6e9a-4103-8f99-a23b586ef773"/>
    <ds:schemaRef ds:uri="http://schemas.microsoft.com/office/2006/documentManagement/types"/>
    <ds:schemaRef ds:uri="7343dec8-8674-4fee-a658-35ac1e792e17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69597</TotalTime>
  <Words>1398</Words>
  <Application>Microsoft Office PowerPoint</Application>
  <PresentationFormat>Widescreen</PresentationFormat>
  <Paragraphs>262</Paragraphs>
  <Slides>7</Slides>
  <Notes>5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 Arial</vt:lpstr>
      <vt:lpstr>Aptos Narrow</vt:lpstr>
      <vt:lpstr>Arial</vt:lpstr>
      <vt:lpstr>Arial  </vt:lpstr>
      <vt:lpstr>Calibri</vt:lpstr>
      <vt:lpstr>Calibri Light</vt:lpstr>
      <vt:lpstr>4_Office Theme</vt:lpstr>
      <vt:lpstr>5_Office Theme</vt:lpstr>
      <vt:lpstr>Worksheet</vt:lpstr>
      <vt:lpstr>M4 Familiarization and Range POC: 2LT Henry Janeway henry.j.janeway.mil@army.mil 248-410-6831 </vt:lpstr>
      <vt:lpstr>PowerPoint Presentation</vt:lpstr>
      <vt:lpstr>DOTS PLT, M4 Range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Convoy Protective Platform LFX</dc:title>
  <dc:creator>Joshua Ya</dc:creator>
  <cp:lastModifiedBy>Cooper, Dexter L Jr SFC USARMY MCOE (USA)</cp:lastModifiedBy>
  <cp:revision>452</cp:revision>
  <dcterms:created xsi:type="dcterms:W3CDTF">2023-03-03T15:31:09Z</dcterms:created>
  <dcterms:modified xsi:type="dcterms:W3CDTF">2025-10-15T13:33:14Z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0x010100F5B43998DC1BCA4D82C851F1B3D3B7FE</vt:lpwstr>
  </property>
</Properties>
</file>